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Comforta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958D5D-9246-47A2-BE47-B2A66FD2B6FB}">
  <a:tblStyle styleId="{0C958D5D-9246-47A2-BE47-B2A66FD2B6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omfortaa-bold.fntdata"/><Relationship Id="rId27" Type="http://schemas.openxmlformats.org/officeDocument/2006/relationships/font" Target="fonts/Comforta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The current pandemic has made an impact for all of us in many different ways. As a way to handle this we've seen the introduction of various preventive measures that both affect us as individuals and as a society. We've also seen the importance of mathematical modeling to not only try to predict the future but also to understand what </a:t>
            </a:r>
            <a:r>
              <a:rPr b="1" lang="sv" sz="1500">
                <a:solidFill>
                  <a:schemeClr val="dk1"/>
                </a:solidFill>
              </a:rPr>
              <a:t>has</a:t>
            </a:r>
            <a:r>
              <a:rPr lang="sv" sz="1500">
                <a:solidFill>
                  <a:schemeClr val="dk1"/>
                </a:solidFill>
              </a:rPr>
              <a:t> happened, and display what's happening in the present.</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772ddf59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772ddf59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200">
                <a:solidFill>
                  <a:srgbClr val="FF0000"/>
                </a:solidFill>
                <a:highlight>
                  <a:srgbClr val="FFFFFF"/>
                </a:highlight>
              </a:rPr>
              <a:t>We therefore thought it could be interesting to combine our models, our second wave with their vaccination compartment, since a model as such would be able to tell the effectiveness of a vaccine and whether vaccination could stop a potential second wave. And from what we could see, a vaccine is pretty much unable to stop a second wave but it will flatten the curve, the more if presented at an early stage.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772ddf59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772ddf59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200">
                <a:solidFill>
                  <a:srgbClr val="FF0000"/>
                </a:solidFill>
                <a:highlight>
                  <a:srgbClr val="FFFFFF"/>
                </a:highlight>
              </a:rPr>
              <a:t>Analyzing two different cases with the last mentioned model, one without vaccination and one in which a vaccination program begann 100 days before the second wave, we can see that the total number of deaths after the second wave dropped with approximately 14% and the amount of deaths from the wave itself dropped with approximately 50%.</a:t>
            </a:r>
            <a:endParaRPr>
              <a:solidFill>
                <a:srgbClr val="FF0000"/>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772ddf59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772ddf59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solidFill>
                  <a:srgbClr val="FF0000"/>
                </a:solidFill>
              </a:rPr>
              <a:t>In short, the model shows what impact vaccine can have and how many lives it can save. Not many were vaccinated during the second wave but still many lives were spared. Furthermore, it also shows that even though vaccine saves a lot of lifes when implemented we still need restrictions before that to save many lives. In the model we don’t have a parameter for restrictions which resulted in a lot of deaths before the vaccine was available. </a:t>
            </a:r>
            <a:endParaRPr>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sv"/>
              <a:t>Vaccin hjälper:</a:t>
            </a:r>
            <a:endParaRPr/>
          </a:p>
          <a:p>
            <a:pPr indent="-298450" lvl="0" marL="457200" rtl="0" algn="l">
              <a:spcBef>
                <a:spcPts val="0"/>
              </a:spcBef>
              <a:spcAft>
                <a:spcPts val="0"/>
              </a:spcAft>
              <a:buSzPts val="1100"/>
              <a:buChar char="-"/>
            </a:pPr>
            <a:r>
              <a:rPr lang="sv">
                <a:solidFill>
                  <a:schemeClr val="dk1"/>
                </a:solidFill>
              </a:rPr>
              <a:t>D</a:t>
            </a:r>
            <a:r>
              <a:rPr lang="sv">
                <a:solidFill>
                  <a:schemeClr val="dk1"/>
                </a:solidFill>
              </a:rPr>
              <a:t>ra parallell till verkligheten. Färre som dör eftersom man riktar in sig.</a:t>
            </a:r>
            <a:endParaRPr>
              <a:solidFill>
                <a:schemeClr val="dk1"/>
              </a:solidFill>
            </a:endParaRPr>
          </a:p>
          <a:p>
            <a:pPr indent="-298450" lvl="0" marL="457200" rtl="0" algn="l">
              <a:spcBef>
                <a:spcPts val="0"/>
              </a:spcBef>
              <a:spcAft>
                <a:spcPts val="0"/>
              </a:spcAft>
              <a:buClr>
                <a:schemeClr val="dk1"/>
              </a:buClr>
              <a:buSzPts val="1100"/>
              <a:buChar char="-"/>
            </a:pPr>
            <a:r>
              <a:rPr lang="sv">
                <a:solidFill>
                  <a:schemeClr val="dk1"/>
                </a:solidFill>
              </a:rPr>
              <a:t>Men enl. modellerna har de flesta redan dött innan vaccinet kommer. Därför viktigt att hålla nere på spridningen innan man får tillgång till vaccin. </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772ddf5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772ddf5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a:solidFill>
                  <a:srgbClr val="FF0000"/>
                </a:solidFill>
              </a:rPr>
              <a:t>Of course, we aren’t epidemiologists and it’s a simplistic model which we are analysing. For example our reproduction number is based on an estimation and in addition our model is missing out on important parameters which would have </a:t>
            </a:r>
            <a:r>
              <a:rPr lang="sv">
                <a:solidFill>
                  <a:srgbClr val="FF0000"/>
                </a:solidFill>
              </a:rPr>
              <a:t>affected</a:t>
            </a:r>
            <a:r>
              <a:rPr lang="sv">
                <a:solidFill>
                  <a:srgbClr val="FF0000"/>
                </a:solidFill>
              </a:rPr>
              <a:t> the result. For example how the </a:t>
            </a:r>
            <a:r>
              <a:rPr lang="sv">
                <a:solidFill>
                  <a:srgbClr val="FF0000"/>
                </a:solidFill>
              </a:rPr>
              <a:t>disease</a:t>
            </a:r>
            <a:r>
              <a:rPr lang="sv">
                <a:solidFill>
                  <a:srgbClr val="FF0000"/>
                </a:solidFill>
              </a:rPr>
              <a:t> is being spread among different age groups and how the result of the vaccine would’ve changed with a vaccination program which targets risk groups. </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sv">
                <a:solidFill>
                  <a:schemeClr val="dk1"/>
                </a:solidFill>
              </a:rPr>
              <a:t>kritik mot modellerna: </a:t>
            </a:r>
            <a:endParaRPr>
              <a:solidFill>
                <a:schemeClr val="dk1"/>
              </a:solidFill>
            </a:endParaRPr>
          </a:p>
          <a:p>
            <a:pPr indent="-298450" lvl="0" marL="457200" rtl="0" algn="l">
              <a:spcBef>
                <a:spcPts val="0"/>
              </a:spcBef>
              <a:spcAft>
                <a:spcPts val="0"/>
              </a:spcAft>
              <a:buClr>
                <a:schemeClr val="dk1"/>
              </a:buClr>
              <a:buSzPts val="1100"/>
              <a:buChar char="-"/>
            </a:pPr>
            <a:r>
              <a:rPr lang="sv">
                <a:solidFill>
                  <a:schemeClr val="dk1"/>
                </a:solidFill>
              </a:rPr>
              <a:t>Man kan i förväg inte veta hur mycket beta kommer att förändras</a:t>
            </a:r>
            <a:endParaRPr>
              <a:solidFill>
                <a:schemeClr val="dk1"/>
              </a:solidFill>
            </a:endParaRPr>
          </a:p>
          <a:p>
            <a:pPr indent="-298450" lvl="0" marL="457200" rtl="0" algn="l">
              <a:spcBef>
                <a:spcPts val="0"/>
              </a:spcBef>
              <a:spcAft>
                <a:spcPts val="0"/>
              </a:spcAft>
              <a:buClr>
                <a:schemeClr val="dk1"/>
              </a:buClr>
              <a:buSzPts val="1100"/>
              <a:buChar char="-"/>
            </a:pPr>
            <a:r>
              <a:rPr lang="sv">
                <a:solidFill>
                  <a:schemeClr val="dk1"/>
                </a:solidFill>
              </a:rPr>
              <a:t>Ger överskattningar (antal infekterade ackumuleras)</a:t>
            </a:r>
            <a:endParaRPr>
              <a:solidFill>
                <a:schemeClr val="dk1"/>
              </a:solidFill>
            </a:endParaRPr>
          </a:p>
          <a:p>
            <a:pPr indent="-298450" lvl="0" marL="457200" rtl="0" algn="l">
              <a:spcBef>
                <a:spcPts val="0"/>
              </a:spcBef>
              <a:spcAft>
                <a:spcPts val="0"/>
              </a:spcAft>
              <a:buClr>
                <a:schemeClr val="dk1"/>
              </a:buClr>
              <a:buSzPts val="1100"/>
              <a:buChar char="-"/>
            </a:pPr>
            <a:r>
              <a:rPr lang="sv">
                <a:solidFill>
                  <a:schemeClr val="dk1"/>
                </a:solidFill>
              </a:rPr>
              <a:t>Tar inte hänsyn till ålder (hade kanske varit intressant att veta när man ska utforma åtgärder  t.ex. när man ska bestämma vilka åtgärderna ska gälla för) Finns ju ett samband mellan ökad dödlighet och högre ålder. Barn bidrar inte så mycket till smittan och blir inte lika sjuka, så hjälper det verkligen att sätta in restriktioner som rör den målgruppen? osv</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sv">
                <a:solidFill>
                  <a:schemeClr val="dk1"/>
                </a:solidFill>
              </a:rPr>
              <a:t>Men bra för att se samband (vilka åtgärder hjälper, underlag vid beslutsfattningar)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772ddf5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772ddf5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solidFill>
                  <a:srgbClr val="FF0000"/>
                </a:solidFill>
              </a:rPr>
              <a:t>Moving on! During our Walk and Talks we saw that the pandemic has changed our way of living. In general to a way in which we don’t interact with as many people so the spread of </a:t>
            </a:r>
            <a:r>
              <a:rPr lang="sv">
                <a:solidFill>
                  <a:srgbClr val="FF0000"/>
                </a:solidFill>
              </a:rPr>
              <a:t>disease</a:t>
            </a:r>
            <a:r>
              <a:rPr lang="sv">
                <a:solidFill>
                  <a:srgbClr val="FF0000"/>
                </a:solidFill>
              </a:rPr>
              <a:t> would decrease. We will look further into which effects the pandemic has had on our freetime, work/school life and healthcare. If possible we will also link this to what we presented in either our concept map or in the modell.</a:t>
            </a:r>
            <a:endParaRPr>
              <a:solidFill>
                <a:srgbClr val="FF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772ddf59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772ddf59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000"/>
              <a:t>Some events are difficult to </a:t>
            </a:r>
            <a:r>
              <a:rPr lang="sv" sz="1000"/>
              <a:t>fulfill during the pandemic without breaking rules about </a:t>
            </a:r>
            <a:r>
              <a:rPr lang="sv" sz="1000">
                <a:solidFill>
                  <a:schemeClr val="dk1"/>
                </a:solidFill>
              </a:rPr>
              <a:t>gatherings and </a:t>
            </a:r>
            <a:r>
              <a:rPr lang="sv" sz="1000"/>
              <a:t>social distancing, and this is why some events, such as sports events and concerts, can not take place. This is something we noticed during our Walk and Talks. Sports and entertainment are not prioritized by the government financially.</a:t>
            </a:r>
            <a:endParaRPr sz="1000"/>
          </a:p>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772ddf59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772ddf5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200">
                <a:solidFill>
                  <a:srgbClr val="FF0000"/>
                </a:solidFill>
              </a:rPr>
              <a:t>However, in Sweden we have been very adaptable and many have found new ways to spend our freetime in which we can keep our distance and/or stay at home such as hiking, playing discgolf, baking or spending more time on the internet. The result on society level is that consumers spend their money elsewhere than before which affects some companies positive and others negative. </a:t>
            </a:r>
            <a:endParaRPr sz="1200">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772ddf5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772ddf5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Many of us have experienced a significant change at work or at school due the pandemic. We have slowly but surely adapted to the usage of zoom and other similar services and it has in many cases become mandatory to be able to take part and manage a group activity online. This is a positive side effect of the pandemic that will most certainly affect the future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772ddf59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772ddf59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 sz="1200">
                <a:solidFill>
                  <a:srgbClr val="FF0000"/>
                </a:solidFill>
                <a:highlight>
                  <a:srgbClr val="FFFFFF"/>
                </a:highlight>
              </a:rPr>
              <a:t>During the walk and talk we got a glimpse of the isolated world of the elderlies. When the government imposed a visiting ban on the country’s retirement homes, it was like they put the residents under lockdown. Yes, they did so to prevent the spread and save lives, like group 15’s model shows us, but (as Azar said) how do we weigh that to the increased risk for depressions? </a:t>
            </a:r>
            <a:endParaRPr sz="1200">
              <a:solidFill>
                <a:srgbClr val="FF0000"/>
              </a:solidFill>
              <a:highlight>
                <a:srgbClr val="FFFFFF"/>
              </a:highlight>
            </a:endParaRPr>
          </a:p>
          <a:p>
            <a:pPr indent="0" lvl="0" marL="0" rtl="0" algn="l">
              <a:lnSpc>
                <a:spcPct val="115000"/>
              </a:lnSpc>
              <a:spcBef>
                <a:spcPts val="0"/>
              </a:spcBef>
              <a:spcAft>
                <a:spcPts val="0"/>
              </a:spcAft>
              <a:buNone/>
            </a:pPr>
            <a:r>
              <a:t/>
            </a:r>
            <a:endParaRPr sz="1200">
              <a:solidFill>
                <a:srgbClr val="FF000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 sz="1200">
                <a:solidFill>
                  <a:srgbClr val="FF0000"/>
                </a:solidFill>
                <a:highlight>
                  <a:srgbClr val="FFFFFF"/>
                </a:highlight>
              </a:rPr>
              <a:t>Which actually was the reason for the ban being lifted later 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772ddf59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772ddf59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rgbClr val="FF0000"/>
                </a:solidFill>
                <a:highlight>
                  <a:schemeClr val="lt1"/>
                </a:highlight>
              </a:rPr>
              <a:t>In the end though, it all comes down to the limits of the health care system. The purpose of many of these measures is to slow the spread of the disease and thereby reduce the burden on hospitals. We could see it in our models: a decreasing transmissions rate lowers the number of infected. We rely on the healthcare now more than ever, and that’s why it’s so important that it’s being prioritized.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942c1d3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942c1d3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As we all know the pandemic started in China and in the city of Whuan in december of 2019. Since then the virus has spread to every continent and it made its way to europe in january the following year.  The first documented case in sweden came soon after that on the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31 of january in the city of Jönköping.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772ddf59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772ddf59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000"/>
              <a:t>Our most important observations with this project are the importance of functioning healthcare and the fact that we can not rely on a vaccin to completely stop the pandemic, but, it will save a lot of lives.</a:t>
            </a:r>
            <a:endParaRPr sz="1000"/>
          </a:p>
          <a:p>
            <a:pPr indent="0" lvl="0" marL="0" rtl="0" algn="l">
              <a:spcBef>
                <a:spcPts val="0"/>
              </a:spcBef>
              <a:spcAft>
                <a:spcPts val="0"/>
              </a:spcAft>
              <a:buNone/>
            </a:pPr>
            <a:r>
              <a:rPr lang="sv" sz="1000"/>
              <a:t>One thing we learned for sure is that the pandemic is not over yet, and </a:t>
            </a:r>
            <a:r>
              <a:rPr lang="sv" sz="1000"/>
              <a:t>restrictions</a:t>
            </a:r>
            <a:r>
              <a:rPr lang="sv" sz="1000"/>
              <a:t> and </a:t>
            </a:r>
            <a:r>
              <a:rPr lang="sv" sz="1000"/>
              <a:t>responsibility</a:t>
            </a:r>
            <a:r>
              <a:rPr lang="sv" sz="1000"/>
              <a:t> still matters.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991013f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991013f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000">
                <a:solidFill>
                  <a:schemeClr val="dk1"/>
                </a:solidFill>
              </a:rPr>
              <a:t>We have tried to cover the most important aspects of Sweden's work related to the pandemic. </a:t>
            </a:r>
            <a:r>
              <a:rPr lang="sv" sz="1000"/>
              <a:t>We have </a:t>
            </a:r>
            <a:r>
              <a:rPr lang="sv" sz="1000"/>
              <a:t>categorised</a:t>
            </a:r>
            <a:r>
              <a:rPr lang="sv" sz="1000"/>
              <a:t> the measures in two </a:t>
            </a:r>
            <a:r>
              <a:rPr lang="sv" sz="1000"/>
              <a:t>categories:</a:t>
            </a:r>
            <a:r>
              <a:rPr lang="sv" sz="1000"/>
              <a:t> individual and societal. Individual measures are actions you do yourself, and societal measures are interventions made by the society, such as </a:t>
            </a:r>
            <a:r>
              <a:rPr lang="sv" sz="1000"/>
              <a:t>measures</a:t>
            </a:r>
            <a:r>
              <a:rPr lang="sv" sz="1000"/>
              <a:t> made by the government for example.</a:t>
            </a:r>
            <a:r>
              <a:rPr lang="sv"/>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ff43604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ff43604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sv" sz="1000">
                <a:solidFill>
                  <a:srgbClr val="595959"/>
                </a:solidFill>
              </a:rPr>
              <a:t>I</a:t>
            </a:r>
            <a:r>
              <a:rPr lang="sv" sz="1000">
                <a:solidFill>
                  <a:srgbClr val="595959"/>
                </a:solidFill>
              </a:rPr>
              <a:t>ndividual</a:t>
            </a:r>
            <a:r>
              <a:rPr lang="sv" sz="1000">
                <a:solidFill>
                  <a:srgbClr val="595959"/>
                </a:solidFill>
              </a:rPr>
              <a:t> measures can either be following restrictions, or taking </a:t>
            </a:r>
            <a:r>
              <a:rPr lang="sv" sz="1000">
                <a:solidFill>
                  <a:srgbClr val="595959"/>
                </a:solidFill>
              </a:rPr>
              <a:t>responsibility</a:t>
            </a:r>
            <a:r>
              <a:rPr lang="sv" sz="1000">
                <a:solidFill>
                  <a:srgbClr val="595959"/>
                </a:solidFill>
              </a:rPr>
              <a:t> by choosing to do certain actions. Traveling bans, working /studying from home, and quarantine are examples of </a:t>
            </a:r>
            <a:r>
              <a:rPr lang="sv" sz="1000">
                <a:solidFill>
                  <a:srgbClr val="595959"/>
                </a:solidFill>
              </a:rPr>
              <a:t>restrictions. W</a:t>
            </a:r>
            <a:r>
              <a:rPr lang="sv" sz="1000">
                <a:solidFill>
                  <a:srgbClr val="595959"/>
                </a:solidFill>
              </a:rPr>
              <a:t>ashing your hands, keeping distance,wearing a mask and staying home when you have symptoms are examples of taking </a:t>
            </a:r>
            <a:r>
              <a:rPr lang="sv" sz="1000">
                <a:solidFill>
                  <a:srgbClr val="595959"/>
                </a:solidFill>
              </a:rPr>
              <a:t>responsibility</a:t>
            </a:r>
            <a:r>
              <a:rPr lang="sv" sz="1000">
                <a:solidFill>
                  <a:srgbClr val="595959"/>
                </a:solidFill>
              </a:rPr>
              <a:t>. </a:t>
            </a:r>
            <a:endParaRPr sz="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772ddf59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772ddf59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One of the interventions that often go overlooked is The constant flow of updates and information regarding the pandemic that we see on the news. The swedish government clearly states that this is very important cause calms the public down</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Other interventions are general infection tracing and introducing laws as a </a:t>
            </a:r>
            <a:r>
              <a:rPr lang="sv" sz="1500">
                <a:solidFill>
                  <a:schemeClr val="dk1"/>
                </a:solidFill>
              </a:rPr>
              <a:t>consequence</a:t>
            </a:r>
            <a:r>
              <a:rPr lang="sv" sz="1500">
                <a:solidFill>
                  <a:schemeClr val="dk1"/>
                </a:solidFill>
              </a:rPr>
              <a:t> of the pandemic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ff436047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ff43604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000">
                <a:solidFill>
                  <a:schemeClr val="dk1"/>
                </a:solidFill>
              </a:rPr>
              <a:t>In sweden, financial s</a:t>
            </a:r>
            <a:r>
              <a:rPr lang="sv" sz="1000">
                <a:solidFill>
                  <a:schemeClr val="dk1"/>
                </a:solidFill>
              </a:rPr>
              <a:t>upport from the government are mainly prioritized to the activities most important to society. </a:t>
            </a:r>
            <a:endParaRPr sz="1000">
              <a:solidFill>
                <a:schemeClr val="dk1"/>
              </a:solidFill>
            </a:endParaRPr>
          </a:p>
          <a:p>
            <a:pPr indent="0" lvl="0" marL="0" rtl="0" algn="l">
              <a:spcBef>
                <a:spcPts val="0"/>
              </a:spcBef>
              <a:spcAft>
                <a:spcPts val="0"/>
              </a:spcAft>
              <a:buNone/>
            </a:pPr>
            <a:r>
              <a:rPr lang="sv" sz="1000">
                <a:solidFill>
                  <a:schemeClr val="dk1"/>
                </a:solidFill>
              </a:rPr>
              <a:t>Support has been given to the health care. Extra costs at hospitals, such as extra employees and equipments, have been financed by the government. Financial support has also been given to companies and organisations that struggles due to the pandemic. </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772ddf59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772ddf59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sz="1500">
                <a:solidFill>
                  <a:schemeClr val="dk1"/>
                </a:solidFill>
              </a:rPr>
              <a:t>We can now see that the interventions that affect the public on a more individual level came early on in the process, such as social distancing and washing our hands. Later on we've experienced more societal measures such as the introduction of a pandemic law. Worth mentioning is that Sweden has not had a lockdown like the UK and other countries.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772ddf59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772ddf5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rgbClr val="FF0000"/>
                </a:solidFill>
              </a:rPr>
              <a:t>When it comes to the modeling we chose to extend the SIR model we got to a SEIRD-model by simply adding a death and exposed compartment. We also added: a time varying transmission rate (perhaps due to seasons or people’s willingness to follow the recommendations), lost immunity and a healthcare capacity plot showing the number of spots at the intensive care unit.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772ddf59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772ddf59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rgbClr val="FF0000"/>
                </a:solidFill>
              </a:rPr>
              <a:t>We examined group 15’s model, also a SEIRD-model but with vaccination and lockdown. </a:t>
            </a:r>
            <a:r>
              <a:rPr lang="sv" sz="1200">
                <a:solidFill>
                  <a:srgbClr val="FF0000"/>
                </a:solidFill>
                <a:highlight>
                  <a:srgbClr val="FFFFFF"/>
                </a:highlight>
              </a:rPr>
              <a:t>And when playing with the vaccination variables we found something rather interesting. Which is, that for the number of infected it doesn’t really make any difference whether we introduce a vaccine or not. We will find a decrease in the number of susceptible, exposed and recovered but infected will stay the same.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39.png"/><Relationship Id="rId5" Type="http://schemas.openxmlformats.org/officeDocument/2006/relationships/image" Target="../media/image35.jpg"/><Relationship Id="rId6" Type="http://schemas.openxmlformats.org/officeDocument/2006/relationships/image" Target="../media/image24.jpg"/><Relationship Id="rId7" Type="http://schemas.openxmlformats.org/officeDocument/2006/relationships/image" Target="../media/image34.jpg"/><Relationship Id="rId8"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8.jpg"/><Relationship Id="rId4" Type="http://schemas.openxmlformats.org/officeDocument/2006/relationships/image" Target="../media/image16.jp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6.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68925" y="3879800"/>
            <a:ext cx="8520600" cy="98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sz="600"/>
              <a:t>q</a:t>
            </a:r>
            <a:endParaRPr sz="600"/>
          </a:p>
        </p:txBody>
      </p:sp>
      <p:pic>
        <p:nvPicPr>
          <p:cNvPr id="55" name="Google Shape;55;p13"/>
          <p:cNvPicPr preferRelativeResize="0"/>
          <p:nvPr/>
        </p:nvPicPr>
        <p:blipFill>
          <a:blip r:embed="rId3">
            <a:alphaModFix/>
          </a:blip>
          <a:stretch>
            <a:fillRect/>
          </a:stretch>
        </p:blipFill>
        <p:spPr>
          <a:xfrm>
            <a:off x="0" y="0"/>
            <a:ext cx="2939853" cy="2507949"/>
          </a:xfrm>
          <a:prstGeom prst="rect">
            <a:avLst/>
          </a:prstGeom>
          <a:noFill/>
          <a:ln>
            <a:noFill/>
          </a:ln>
        </p:spPr>
      </p:pic>
      <p:pic>
        <p:nvPicPr>
          <p:cNvPr id="56" name="Google Shape;56;p13"/>
          <p:cNvPicPr preferRelativeResize="0"/>
          <p:nvPr/>
        </p:nvPicPr>
        <p:blipFill>
          <a:blip r:embed="rId4">
            <a:alphaModFix/>
          </a:blip>
          <a:stretch>
            <a:fillRect/>
          </a:stretch>
        </p:blipFill>
        <p:spPr>
          <a:xfrm>
            <a:off x="2939850" y="0"/>
            <a:ext cx="2507950" cy="2507950"/>
          </a:xfrm>
          <a:prstGeom prst="rect">
            <a:avLst/>
          </a:prstGeom>
          <a:noFill/>
          <a:ln>
            <a:noFill/>
          </a:ln>
        </p:spPr>
      </p:pic>
      <p:pic>
        <p:nvPicPr>
          <p:cNvPr id="57" name="Google Shape;57;p13"/>
          <p:cNvPicPr preferRelativeResize="0"/>
          <p:nvPr/>
        </p:nvPicPr>
        <p:blipFill>
          <a:blip r:embed="rId5">
            <a:alphaModFix/>
          </a:blip>
          <a:stretch>
            <a:fillRect/>
          </a:stretch>
        </p:blipFill>
        <p:spPr>
          <a:xfrm>
            <a:off x="0" y="2507950"/>
            <a:ext cx="5485499" cy="2364200"/>
          </a:xfrm>
          <a:prstGeom prst="rect">
            <a:avLst/>
          </a:prstGeom>
          <a:noFill/>
          <a:ln>
            <a:noFill/>
          </a:ln>
        </p:spPr>
      </p:pic>
      <p:sp>
        <p:nvSpPr>
          <p:cNvPr id="58" name="Google Shape;58;p13"/>
          <p:cNvSpPr txBox="1"/>
          <p:nvPr/>
        </p:nvSpPr>
        <p:spPr>
          <a:xfrm>
            <a:off x="5565975" y="1023775"/>
            <a:ext cx="3862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000"/>
              <a:t>Covid-19:</a:t>
            </a:r>
            <a:endParaRPr b="1" sz="2000"/>
          </a:p>
          <a:p>
            <a:pPr indent="0" lvl="0" marL="0" rtl="0" algn="l">
              <a:spcBef>
                <a:spcPts val="0"/>
              </a:spcBef>
              <a:spcAft>
                <a:spcPts val="0"/>
              </a:spcAft>
              <a:buNone/>
            </a:pPr>
            <a:r>
              <a:rPr b="1" lang="sv" sz="2000"/>
              <a:t>When will it end?</a:t>
            </a:r>
            <a:endParaRPr b="1" sz="2000"/>
          </a:p>
        </p:txBody>
      </p:sp>
      <p:sp>
        <p:nvSpPr>
          <p:cNvPr id="59" name="Google Shape;59;p13"/>
          <p:cNvSpPr txBox="1"/>
          <p:nvPr/>
        </p:nvSpPr>
        <p:spPr>
          <a:xfrm>
            <a:off x="5536925" y="1070725"/>
            <a:ext cx="38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 name="Google Shape;60;p13"/>
          <p:cNvSpPr txBox="1"/>
          <p:nvPr/>
        </p:nvSpPr>
        <p:spPr>
          <a:xfrm>
            <a:off x="5565975" y="1660825"/>
            <a:ext cx="3234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sv" sz="800"/>
              <a:t>Brought to you by poor students</a:t>
            </a:r>
            <a:endParaRPr i="1" sz="800"/>
          </a:p>
        </p:txBody>
      </p:sp>
      <p:sp>
        <p:nvSpPr>
          <p:cNvPr id="61" name="Google Shape;61;p13"/>
          <p:cNvSpPr/>
          <p:nvPr/>
        </p:nvSpPr>
        <p:spPr>
          <a:xfrm>
            <a:off x="5447800" y="2507950"/>
            <a:ext cx="3752700" cy="261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Combination of our model </a:t>
            </a:r>
            <a:br>
              <a:rPr lang="sv"/>
            </a:br>
            <a:r>
              <a:rPr lang="sv"/>
              <a:t>and group 15’s </a:t>
            </a:r>
            <a:endParaRPr/>
          </a:p>
        </p:txBody>
      </p:sp>
      <p:pic>
        <p:nvPicPr>
          <p:cNvPr id="139" name="Google Shape;139;p22"/>
          <p:cNvPicPr preferRelativeResize="0"/>
          <p:nvPr/>
        </p:nvPicPr>
        <p:blipFill>
          <a:blip r:embed="rId3">
            <a:alphaModFix/>
          </a:blip>
          <a:stretch>
            <a:fillRect/>
          </a:stretch>
        </p:blipFill>
        <p:spPr>
          <a:xfrm>
            <a:off x="4299725" y="133825"/>
            <a:ext cx="4745649" cy="2190925"/>
          </a:xfrm>
          <a:prstGeom prst="rect">
            <a:avLst/>
          </a:prstGeom>
          <a:noFill/>
          <a:ln>
            <a:noFill/>
          </a:ln>
        </p:spPr>
      </p:pic>
      <p:pic>
        <p:nvPicPr>
          <p:cNvPr id="140" name="Google Shape;140;p22"/>
          <p:cNvPicPr preferRelativeResize="0"/>
          <p:nvPr/>
        </p:nvPicPr>
        <p:blipFill>
          <a:blip r:embed="rId4">
            <a:alphaModFix/>
          </a:blip>
          <a:stretch>
            <a:fillRect/>
          </a:stretch>
        </p:blipFill>
        <p:spPr>
          <a:xfrm>
            <a:off x="96050" y="2212025"/>
            <a:ext cx="6212450" cy="283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Model analysis</a:t>
            </a:r>
            <a:endParaRPr/>
          </a:p>
        </p:txBody>
      </p:sp>
      <p:graphicFrame>
        <p:nvGraphicFramePr>
          <p:cNvPr id="146" name="Google Shape;146;p23"/>
          <p:cNvGraphicFramePr/>
          <p:nvPr/>
        </p:nvGraphicFramePr>
        <p:xfrm>
          <a:off x="952500" y="1303075"/>
          <a:ext cx="3000000" cy="3000000"/>
        </p:xfrm>
        <a:graphic>
          <a:graphicData uri="http://schemas.openxmlformats.org/drawingml/2006/table">
            <a:tbl>
              <a:tblPr>
                <a:noFill/>
                <a:tableStyleId>{0C958D5D-9246-47A2-BE47-B2A66FD2B6FB}</a:tableStyleId>
              </a:tblPr>
              <a:tblGrid>
                <a:gridCol w="1447800"/>
                <a:gridCol w="1447800"/>
                <a:gridCol w="1447800"/>
                <a:gridCol w="1447800"/>
                <a:gridCol w="1447800"/>
              </a:tblGrid>
              <a:tr h="620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sv"/>
                        <a:t>Vaccinated  /      </a:t>
                      </a:r>
                      <a:br>
                        <a:rPr b="1" lang="sv"/>
                      </a:br>
                      <a:r>
                        <a:rPr b="1" lang="sv"/>
                        <a:t>Unvaccinated</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sv">
                          <a:solidFill>
                            <a:schemeClr val="dk1"/>
                          </a:solidFill>
                        </a:rPr>
                        <a:t>Vaccinated  /      </a:t>
                      </a:r>
                      <a:br>
                        <a:rPr b="1" lang="sv">
                          <a:solidFill>
                            <a:schemeClr val="dk1"/>
                          </a:solidFill>
                        </a:rPr>
                      </a:br>
                      <a:r>
                        <a:rPr b="1" lang="sv">
                          <a:solidFill>
                            <a:schemeClr val="dk1"/>
                          </a:solidFill>
                        </a:rPr>
                        <a:t>Unvaccinated</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sv">
                          <a:solidFill>
                            <a:schemeClr val="dk1"/>
                          </a:solidFill>
                        </a:rPr>
                        <a:t>Vaccinated  /      </a:t>
                      </a:r>
                      <a:br>
                        <a:rPr b="1" lang="sv">
                          <a:solidFill>
                            <a:schemeClr val="dk1"/>
                          </a:solidFill>
                        </a:rPr>
                      </a:br>
                      <a:r>
                        <a:rPr b="1" lang="sv">
                          <a:solidFill>
                            <a:schemeClr val="dk1"/>
                          </a:solidFill>
                        </a:rPr>
                        <a:t>Unvaccinated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sv">
                          <a:solidFill>
                            <a:schemeClr val="dk1"/>
                          </a:solidFill>
                        </a:rPr>
                        <a:t>Vaccinated  /      </a:t>
                      </a:r>
                      <a:br>
                        <a:rPr b="1" lang="sv">
                          <a:solidFill>
                            <a:schemeClr val="dk1"/>
                          </a:solidFill>
                        </a:rPr>
                      </a:br>
                      <a:r>
                        <a:rPr b="1" lang="sv">
                          <a:solidFill>
                            <a:schemeClr val="dk1"/>
                          </a:solidFill>
                        </a:rPr>
                        <a:t>Unvaccinated</a:t>
                      </a:r>
                      <a:endParaRPr/>
                    </a:p>
                  </a:txBody>
                  <a:tcPr marT="91425" marB="91425" marR="91425" marL="91425"/>
                </a:tc>
              </a:tr>
              <a:tr h="381000">
                <a:tc>
                  <a:txBody>
                    <a:bodyPr/>
                    <a:lstStyle/>
                    <a:p>
                      <a:pPr indent="0" lvl="0" marL="0" rtl="0" algn="l">
                        <a:spcBef>
                          <a:spcPts val="0"/>
                        </a:spcBef>
                        <a:spcAft>
                          <a:spcPts val="0"/>
                        </a:spcAft>
                        <a:buNone/>
                      </a:pPr>
                      <a:r>
                        <a:rPr b="1" lang="sv"/>
                        <a:t>Day</a:t>
                      </a:r>
                      <a:endParaRPr b="1"/>
                    </a:p>
                  </a:txBody>
                  <a:tcPr marT="91425" marB="91425" marR="91425" marL="91425"/>
                </a:tc>
                <a:tc>
                  <a:txBody>
                    <a:bodyPr/>
                    <a:lstStyle/>
                    <a:p>
                      <a:pPr indent="0" lvl="0" marL="0" rtl="0" algn="l">
                        <a:spcBef>
                          <a:spcPts val="0"/>
                        </a:spcBef>
                        <a:spcAft>
                          <a:spcPts val="0"/>
                        </a:spcAft>
                        <a:buNone/>
                      </a:pPr>
                      <a:r>
                        <a:rPr lang="sv"/>
                        <a:t>60</a:t>
                      </a:r>
                      <a:endParaRPr/>
                    </a:p>
                  </a:txBody>
                  <a:tcPr marT="91425" marB="91425" marR="91425" marL="91425"/>
                </a:tc>
                <a:tc>
                  <a:txBody>
                    <a:bodyPr/>
                    <a:lstStyle/>
                    <a:p>
                      <a:pPr indent="0" lvl="0" marL="0" rtl="0" algn="l">
                        <a:spcBef>
                          <a:spcPts val="0"/>
                        </a:spcBef>
                        <a:spcAft>
                          <a:spcPts val="0"/>
                        </a:spcAft>
                        <a:buNone/>
                      </a:pPr>
                      <a:r>
                        <a:rPr lang="sv"/>
                        <a:t>160</a:t>
                      </a:r>
                      <a:endParaRPr/>
                    </a:p>
                  </a:txBody>
                  <a:tcPr marT="91425" marB="91425" marR="91425" marL="91425"/>
                </a:tc>
                <a:tc>
                  <a:txBody>
                    <a:bodyPr/>
                    <a:lstStyle/>
                    <a:p>
                      <a:pPr indent="0" lvl="0" marL="0" rtl="0" algn="l">
                        <a:spcBef>
                          <a:spcPts val="0"/>
                        </a:spcBef>
                        <a:spcAft>
                          <a:spcPts val="0"/>
                        </a:spcAft>
                        <a:buNone/>
                      </a:pPr>
                      <a:r>
                        <a:rPr lang="sv"/>
                        <a:t>260</a:t>
                      </a:r>
                      <a:endParaRPr/>
                    </a:p>
                  </a:txBody>
                  <a:tcPr marT="91425" marB="91425" marR="91425" marL="91425"/>
                </a:tc>
                <a:tc>
                  <a:txBody>
                    <a:bodyPr/>
                    <a:lstStyle/>
                    <a:p>
                      <a:pPr indent="0" lvl="0" marL="0" rtl="0" algn="l">
                        <a:spcBef>
                          <a:spcPts val="0"/>
                        </a:spcBef>
                        <a:spcAft>
                          <a:spcPts val="0"/>
                        </a:spcAft>
                        <a:buNone/>
                      </a:pPr>
                      <a:r>
                        <a:rPr lang="sv"/>
                        <a:t>360</a:t>
                      </a:r>
                      <a:endParaRPr/>
                    </a:p>
                  </a:txBody>
                  <a:tcPr marT="91425" marB="91425" marR="91425" marL="91425"/>
                </a:tc>
              </a:tr>
              <a:tr h="381000">
                <a:tc>
                  <a:txBody>
                    <a:bodyPr/>
                    <a:lstStyle/>
                    <a:p>
                      <a:pPr indent="0" lvl="0" marL="0" rtl="0" algn="l">
                        <a:spcBef>
                          <a:spcPts val="0"/>
                        </a:spcBef>
                        <a:spcAft>
                          <a:spcPts val="0"/>
                        </a:spcAft>
                        <a:buNone/>
                      </a:pPr>
                      <a:r>
                        <a:rPr b="1" lang="sv"/>
                        <a:t>Deaths</a:t>
                      </a:r>
                      <a:endParaRPr b="1"/>
                    </a:p>
                  </a:txBody>
                  <a:tcPr marT="91425" marB="91425" marR="91425" marL="91425"/>
                </a:tc>
                <a:tc>
                  <a:txBody>
                    <a:bodyPr/>
                    <a:lstStyle/>
                    <a:p>
                      <a:pPr indent="0" lvl="0" marL="0" rtl="0" algn="l">
                        <a:spcBef>
                          <a:spcPts val="0"/>
                        </a:spcBef>
                        <a:spcAft>
                          <a:spcPts val="0"/>
                        </a:spcAft>
                        <a:buNone/>
                      </a:pPr>
                      <a:r>
                        <a:rPr lang="sv"/>
                        <a:t>500    /     </a:t>
                      </a:r>
                      <a:br>
                        <a:rPr lang="sv"/>
                      </a:br>
                      <a:r>
                        <a:rPr lang="sv"/>
                        <a:t>500</a:t>
                      </a:r>
                      <a:endParaRPr/>
                    </a:p>
                  </a:txBody>
                  <a:tcPr marT="91425" marB="91425" marR="91425" marL="91425"/>
                </a:tc>
                <a:tc>
                  <a:txBody>
                    <a:bodyPr/>
                    <a:lstStyle/>
                    <a:p>
                      <a:pPr indent="0" lvl="0" marL="0" rtl="0" algn="l">
                        <a:spcBef>
                          <a:spcPts val="0"/>
                        </a:spcBef>
                        <a:spcAft>
                          <a:spcPts val="0"/>
                        </a:spcAft>
                        <a:buNone/>
                      </a:pPr>
                      <a:r>
                        <a:rPr lang="sv"/>
                        <a:t>83000  / </a:t>
                      </a:r>
                      <a:br>
                        <a:rPr lang="sv"/>
                      </a:br>
                      <a:r>
                        <a:rPr lang="sv"/>
                        <a:t>83000</a:t>
                      </a:r>
                      <a:endParaRPr/>
                    </a:p>
                  </a:txBody>
                  <a:tcPr marT="91425" marB="91425" marR="91425" marL="91425"/>
                </a:tc>
                <a:tc>
                  <a:txBody>
                    <a:bodyPr/>
                    <a:lstStyle/>
                    <a:p>
                      <a:pPr indent="0" lvl="0" marL="0" rtl="0" algn="l">
                        <a:spcBef>
                          <a:spcPts val="0"/>
                        </a:spcBef>
                        <a:spcAft>
                          <a:spcPts val="0"/>
                        </a:spcAft>
                        <a:buNone/>
                      </a:pPr>
                      <a:r>
                        <a:rPr lang="sv"/>
                        <a:t>85000  /</a:t>
                      </a:r>
                      <a:br>
                        <a:rPr lang="sv"/>
                      </a:br>
                      <a:r>
                        <a:rPr lang="sv"/>
                        <a:t>85000</a:t>
                      </a:r>
                      <a:endParaRPr/>
                    </a:p>
                  </a:txBody>
                  <a:tcPr marT="91425" marB="91425" marR="91425" marL="91425"/>
                </a:tc>
                <a:tc>
                  <a:txBody>
                    <a:bodyPr/>
                    <a:lstStyle/>
                    <a:p>
                      <a:pPr indent="0" lvl="0" marL="0" rtl="0" algn="l">
                        <a:spcBef>
                          <a:spcPts val="0"/>
                        </a:spcBef>
                        <a:spcAft>
                          <a:spcPts val="0"/>
                        </a:spcAft>
                        <a:buNone/>
                      </a:pPr>
                      <a:r>
                        <a:rPr lang="sv"/>
                        <a:t>102000  /</a:t>
                      </a:r>
                      <a:br>
                        <a:rPr lang="sv"/>
                      </a:br>
                      <a:r>
                        <a:rPr lang="sv"/>
                        <a:t>119000</a:t>
                      </a:r>
                      <a:endParaRPr/>
                    </a:p>
                  </a:txBody>
                  <a:tcPr marT="91425" marB="91425" marR="91425" marL="91425"/>
                </a:tc>
              </a:tr>
              <a:tr h="381000">
                <a:tc>
                  <a:txBody>
                    <a:bodyPr/>
                    <a:lstStyle/>
                    <a:p>
                      <a:pPr indent="0" lvl="0" marL="0" rtl="0" algn="l">
                        <a:spcBef>
                          <a:spcPts val="0"/>
                        </a:spcBef>
                        <a:spcAft>
                          <a:spcPts val="0"/>
                        </a:spcAft>
                        <a:buNone/>
                      </a:pPr>
                      <a:r>
                        <a:rPr b="1" lang="sv"/>
                        <a:t>Vaccinated</a:t>
                      </a:r>
                      <a:endParaRPr b="1"/>
                    </a:p>
                  </a:txBody>
                  <a:tcPr marT="91425" marB="91425" marR="91425" marL="91425"/>
                </a:tc>
                <a:tc>
                  <a:txBody>
                    <a:bodyPr/>
                    <a:lstStyle/>
                    <a:p>
                      <a:pPr indent="0" lvl="0" marL="0" rtl="0" algn="l">
                        <a:spcBef>
                          <a:spcPts val="0"/>
                        </a:spcBef>
                        <a:spcAft>
                          <a:spcPts val="0"/>
                        </a:spcAft>
                        <a:buNone/>
                      </a:pPr>
                      <a:r>
                        <a:rPr lang="sv"/>
                        <a:t>0   /</a:t>
                      </a:r>
                      <a:br>
                        <a:rPr lang="sv"/>
                      </a:br>
                      <a:r>
                        <a:rPr lang="sv"/>
                        <a:t>0</a:t>
                      </a:r>
                      <a:endParaRPr/>
                    </a:p>
                  </a:txBody>
                  <a:tcPr marT="91425" marB="91425" marR="91425" marL="91425"/>
                </a:tc>
                <a:tc>
                  <a:txBody>
                    <a:bodyPr/>
                    <a:lstStyle/>
                    <a:p>
                      <a:pPr indent="0" lvl="0" marL="0" rtl="0" algn="l">
                        <a:spcBef>
                          <a:spcPts val="0"/>
                        </a:spcBef>
                        <a:spcAft>
                          <a:spcPts val="0"/>
                        </a:spcAft>
                        <a:buNone/>
                      </a:pPr>
                      <a:r>
                        <a:rPr lang="sv"/>
                        <a:t>0   /</a:t>
                      </a:r>
                      <a:br>
                        <a:rPr lang="sv"/>
                      </a:br>
                      <a:r>
                        <a:rPr lang="sv"/>
                        <a:t>0</a:t>
                      </a:r>
                      <a:endParaRPr/>
                    </a:p>
                  </a:txBody>
                  <a:tcPr marT="91425" marB="91425" marR="91425" marL="91425"/>
                </a:tc>
                <a:tc>
                  <a:txBody>
                    <a:bodyPr/>
                    <a:lstStyle/>
                    <a:p>
                      <a:pPr indent="0" lvl="0" marL="0" rtl="0" algn="l">
                        <a:spcBef>
                          <a:spcPts val="0"/>
                        </a:spcBef>
                        <a:spcAft>
                          <a:spcPts val="0"/>
                        </a:spcAft>
                        <a:buNone/>
                      </a:pPr>
                      <a:r>
                        <a:rPr lang="sv"/>
                        <a:t>612000   /</a:t>
                      </a:r>
                      <a:br>
                        <a:rPr lang="sv"/>
                      </a:br>
                      <a:r>
                        <a:rPr lang="sv"/>
                        <a:t>0</a:t>
                      </a:r>
                      <a:endParaRPr/>
                    </a:p>
                  </a:txBody>
                  <a:tcPr marT="91425" marB="91425" marR="91425" marL="91425"/>
                </a:tc>
                <a:tc>
                  <a:txBody>
                    <a:bodyPr/>
                    <a:lstStyle/>
                    <a:p>
                      <a:pPr indent="0" lvl="0" marL="0" rtl="0" algn="l">
                        <a:spcBef>
                          <a:spcPts val="0"/>
                        </a:spcBef>
                        <a:spcAft>
                          <a:spcPts val="0"/>
                        </a:spcAft>
                        <a:buNone/>
                      </a:pPr>
                      <a:r>
                        <a:rPr lang="sv"/>
                        <a:t>1,27 million   /</a:t>
                      </a:r>
                      <a:br>
                        <a:rPr lang="sv"/>
                      </a:br>
                      <a:r>
                        <a:rPr lang="sv"/>
                        <a:t>0</a:t>
                      </a:r>
                      <a:endParaRPr/>
                    </a:p>
                  </a:txBody>
                  <a:tcPr marT="91425" marB="91425" marR="91425" marL="91425"/>
                </a:tc>
              </a:tr>
              <a:tr h="381000">
                <a:tc>
                  <a:txBody>
                    <a:bodyPr/>
                    <a:lstStyle/>
                    <a:p>
                      <a:pPr indent="0" lvl="0" marL="0" rtl="0" algn="l">
                        <a:spcBef>
                          <a:spcPts val="0"/>
                        </a:spcBef>
                        <a:spcAft>
                          <a:spcPts val="0"/>
                        </a:spcAft>
                        <a:buNone/>
                      </a:pPr>
                      <a:r>
                        <a:rPr b="1" lang="sv"/>
                        <a:t>Infected</a:t>
                      </a:r>
                      <a:endParaRPr b="1"/>
                    </a:p>
                  </a:txBody>
                  <a:tcPr marT="91425" marB="91425" marR="91425" marL="91425"/>
                </a:tc>
                <a:tc>
                  <a:txBody>
                    <a:bodyPr/>
                    <a:lstStyle/>
                    <a:p>
                      <a:pPr indent="0" lvl="0" marL="0" rtl="0" algn="l">
                        <a:spcBef>
                          <a:spcPts val="0"/>
                        </a:spcBef>
                        <a:spcAft>
                          <a:spcPts val="0"/>
                        </a:spcAft>
                        <a:buNone/>
                      </a:pPr>
                      <a:r>
                        <a:rPr lang="sv"/>
                        <a:t>48000   /</a:t>
                      </a:r>
                      <a:br>
                        <a:rPr lang="sv"/>
                      </a:br>
                      <a:r>
                        <a:rPr lang="sv"/>
                        <a:t>48000</a:t>
                      </a:r>
                      <a:endParaRPr/>
                    </a:p>
                  </a:txBody>
                  <a:tcPr marT="91425" marB="91425" marR="91425" marL="91425"/>
                </a:tc>
                <a:tc>
                  <a:txBody>
                    <a:bodyPr/>
                    <a:lstStyle/>
                    <a:p>
                      <a:pPr indent="0" lvl="0" marL="0" rtl="0" algn="l">
                        <a:spcBef>
                          <a:spcPts val="0"/>
                        </a:spcBef>
                        <a:spcAft>
                          <a:spcPts val="0"/>
                        </a:spcAft>
                        <a:buNone/>
                      </a:pPr>
                      <a:r>
                        <a:rPr lang="sv"/>
                        <a:t>89000   /</a:t>
                      </a:r>
                      <a:br>
                        <a:rPr lang="sv"/>
                      </a:br>
                      <a:r>
                        <a:rPr lang="sv"/>
                        <a:t>89000</a:t>
                      </a:r>
                      <a:endParaRPr/>
                    </a:p>
                  </a:txBody>
                  <a:tcPr marT="91425" marB="91425" marR="91425" marL="91425"/>
                </a:tc>
                <a:tc>
                  <a:txBody>
                    <a:bodyPr/>
                    <a:lstStyle/>
                    <a:p>
                      <a:pPr indent="0" lvl="0" marL="0" rtl="0" algn="l">
                        <a:spcBef>
                          <a:spcPts val="0"/>
                        </a:spcBef>
                        <a:spcAft>
                          <a:spcPts val="0"/>
                        </a:spcAft>
                        <a:buNone/>
                      </a:pPr>
                      <a:r>
                        <a:rPr lang="sv"/>
                        <a:t>333   /</a:t>
                      </a:r>
                      <a:endParaRPr/>
                    </a:p>
                    <a:p>
                      <a:pPr indent="0" lvl="0" marL="0" rtl="0" algn="l">
                        <a:spcBef>
                          <a:spcPts val="0"/>
                        </a:spcBef>
                        <a:spcAft>
                          <a:spcPts val="0"/>
                        </a:spcAft>
                        <a:buNone/>
                      </a:pPr>
                      <a:r>
                        <a:rPr lang="sv"/>
                        <a:t>407</a:t>
                      </a:r>
                      <a:endParaRPr/>
                    </a:p>
                  </a:txBody>
                  <a:tcPr marT="91425" marB="91425" marR="91425" marL="91425"/>
                </a:tc>
                <a:tc>
                  <a:txBody>
                    <a:bodyPr/>
                    <a:lstStyle/>
                    <a:p>
                      <a:pPr indent="0" lvl="0" marL="0" rtl="0" algn="l">
                        <a:spcBef>
                          <a:spcPts val="0"/>
                        </a:spcBef>
                        <a:spcAft>
                          <a:spcPts val="0"/>
                        </a:spcAft>
                        <a:buNone/>
                      </a:pPr>
                      <a:r>
                        <a:rPr lang="sv"/>
                        <a:t>52000   /</a:t>
                      </a:r>
                      <a:br>
                        <a:rPr lang="sv"/>
                      </a:br>
                      <a:r>
                        <a:rPr lang="sv"/>
                        <a:t>89000</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Conclusions from the Modeling</a:t>
            </a:r>
            <a:endParaRPr/>
          </a:p>
        </p:txBody>
      </p:sp>
      <p:sp>
        <p:nvSpPr>
          <p:cNvPr id="152" name="Google Shape;15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sv">
                <a:solidFill>
                  <a:srgbClr val="000000"/>
                </a:solidFill>
              </a:rPr>
              <a:t>Gives an idea of how many </a:t>
            </a:r>
            <a:r>
              <a:rPr lang="sv">
                <a:solidFill>
                  <a:srgbClr val="000000"/>
                </a:solidFill>
              </a:rPr>
              <a:t>lives</a:t>
            </a:r>
            <a:r>
              <a:rPr lang="sv">
                <a:solidFill>
                  <a:srgbClr val="000000"/>
                </a:solidFill>
              </a:rPr>
              <a:t> vaccine can save</a:t>
            </a:r>
            <a:endParaRPr>
              <a:solidFill>
                <a:srgbClr val="000000"/>
              </a:solidFill>
            </a:endParaRPr>
          </a:p>
          <a:p>
            <a:pPr indent="-342900" lvl="0" marL="457200" rtl="0" algn="l">
              <a:spcBef>
                <a:spcPts val="0"/>
              </a:spcBef>
              <a:spcAft>
                <a:spcPts val="0"/>
              </a:spcAft>
              <a:buClr>
                <a:srgbClr val="000000"/>
              </a:buClr>
              <a:buSzPts val="1800"/>
              <a:buChar char="-"/>
            </a:pPr>
            <a:r>
              <a:rPr lang="sv">
                <a:solidFill>
                  <a:srgbClr val="000000"/>
                </a:solidFill>
                <a:highlight>
                  <a:srgbClr val="FFFFFF"/>
                </a:highlight>
              </a:rPr>
              <a:t>Inventing a vaccine in combination with restriction probably could have prevented more deaths.</a:t>
            </a:r>
            <a:endParaRPr>
              <a:solidFill>
                <a:srgbClr val="000000"/>
              </a:solidFill>
              <a:highlight>
                <a:srgbClr val="FFFFFF"/>
              </a:highlight>
            </a:endParaRPr>
          </a:p>
        </p:txBody>
      </p:sp>
      <p:pic>
        <p:nvPicPr>
          <p:cNvPr id="153" name="Google Shape;153;p24"/>
          <p:cNvPicPr preferRelativeResize="0"/>
          <p:nvPr/>
        </p:nvPicPr>
        <p:blipFill>
          <a:blip r:embed="rId3">
            <a:alphaModFix/>
          </a:blip>
          <a:stretch>
            <a:fillRect/>
          </a:stretch>
        </p:blipFill>
        <p:spPr>
          <a:xfrm>
            <a:off x="4886300" y="2707525"/>
            <a:ext cx="3732275" cy="2094475"/>
          </a:xfrm>
          <a:prstGeom prst="rect">
            <a:avLst/>
          </a:prstGeom>
          <a:noFill/>
          <a:ln>
            <a:noFill/>
          </a:ln>
        </p:spPr>
      </p:pic>
      <p:pic>
        <p:nvPicPr>
          <p:cNvPr id="154" name="Google Shape;154;p24"/>
          <p:cNvPicPr preferRelativeResize="0"/>
          <p:nvPr/>
        </p:nvPicPr>
        <p:blipFill>
          <a:blip r:embed="rId4">
            <a:alphaModFix/>
          </a:blip>
          <a:stretch>
            <a:fillRect/>
          </a:stretch>
        </p:blipFill>
        <p:spPr>
          <a:xfrm>
            <a:off x="311700" y="2762050"/>
            <a:ext cx="3581025" cy="1985425"/>
          </a:xfrm>
          <a:prstGeom prst="rect">
            <a:avLst/>
          </a:prstGeom>
          <a:noFill/>
          <a:ln>
            <a:noFill/>
          </a:ln>
        </p:spPr>
      </p:pic>
      <p:sp>
        <p:nvSpPr>
          <p:cNvPr id="155" name="Google Shape;155;p24"/>
          <p:cNvSpPr txBox="1"/>
          <p:nvPr/>
        </p:nvSpPr>
        <p:spPr>
          <a:xfrm>
            <a:off x="4097725" y="3393113"/>
            <a:ext cx="5309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3500"/>
              <a:t>+</a:t>
            </a:r>
            <a:endParaRPr sz="3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92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Thoughts about our results</a:t>
            </a:r>
            <a:endParaRPr/>
          </a:p>
        </p:txBody>
      </p:sp>
      <p:sp>
        <p:nvSpPr>
          <p:cNvPr id="161" name="Google Shape;16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sv">
                <a:solidFill>
                  <a:srgbClr val="000000"/>
                </a:solidFill>
              </a:rPr>
              <a:t>Somewhat simplistic model</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sv">
                <a:solidFill>
                  <a:srgbClr val="000000"/>
                </a:solidFill>
              </a:rPr>
              <a:t>Spread among different age groups?</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sv">
                <a:solidFill>
                  <a:srgbClr val="000000"/>
                </a:solidFill>
              </a:rPr>
              <a:t>Targeting vaccination? </a:t>
            </a:r>
            <a:endParaRPr>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sv"/>
              <a:t> </a:t>
            </a:r>
            <a:endParaRPr/>
          </a:p>
        </p:txBody>
      </p:sp>
      <p:pic>
        <p:nvPicPr>
          <p:cNvPr id="162" name="Google Shape;162;p25"/>
          <p:cNvPicPr preferRelativeResize="0"/>
          <p:nvPr/>
        </p:nvPicPr>
        <p:blipFill>
          <a:blip r:embed="rId3">
            <a:alphaModFix/>
          </a:blip>
          <a:stretch>
            <a:fillRect/>
          </a:stretch>
        </p:blipFill>
        <p:spPr>
          <a:xfrm>
            <a:off x="4843275" y="1621004"/>
            <a:ext cx="3989025" cy="28949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How this </a:t>
            </a:r>
            <a:r>
              <a:rPr lang="sv"/>
              <a:t>affects</a:t>
            </a:r>
            <a:r>
              <a:rPr lang="sv"/>
              <a:t> our Walk and Talk conclusions</a:t>
            </a:r>
            <a:endParaRPr/>
          </a:p>
        </p:txBody>
      </p:sp>
      <p:sp>
        <p:nvSpPr>
          <p:cNvPr id="168" name="Google Shape;16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sv" u="sng">
                <a:solidFill>
                  <a:srgbClr val="000000"/>
                </a:solidFill>
              </a:rPr>
              <a:t>3 aspects of our new lives during the covid pandemic</a:t>
            </a:r>
            <a:endParaRPr u="sng">
              <a:solidFill>
                <a:srgbClr val="000000"/>
              </a:solidFill>
            </a:endParaRPr>
          </a:p>
          <a:p>
            <a:pPr indent="-342900" lvl="0" marL="457200" rtl="0" algn="l">
              <a:spcBef>
                <a:spcPts val="1200"/>
              </a:spcBef>
              <a:spcAft>
                <a:spcPts val="0"/>
              </a:spcAft>
              <a:buClr>
                <a:srgbClr val="000000"/>
              </a:buClr>
              <a:buSzPts val="1800"/>
              <a:buChar char="-"/>
            </a:pPr>
            <a:r>
              <a:rPr lang="sv">
                <a:solidFill>
                  <a:srgbClr val="000000"/>
                </a:solidFill>
              </a:rPr>
              <a:t>Freetime</a:t>
            </a:r>
            <a:endParaRPr>
              <a:solidFill>
                <a:srgbClr val="000000"/>
              </a:solidFill>
            </a:endParaRPr>
          </a:p>
          <a:p>
            <a:pPr indent="0" lvl="0" marL="0" rtl="0" algn="l">
              <a:spcBef>
                <a:spcPts val="1200"/>
              </a:spcBef>
              <a:spcAft>
                <a:spcPts val="0"/>
              </a:spcAft>
              <a:buNone/>
            </a:pPr>
            <a:r>
              <a:t/>
            </a:r>
            <a:endParaRPr u="sng">
              <a:solidFill>
                <a:srgbClr val="000000"/>
              </a:solidFill>
            </a:endParaRPr>
          </a:p>
          <a:p>
            <a:pPr indent="-342900" lvl="0" marL="457200" rtl="0" algn="l">
              <a:spcBef>
                <a:spcPts val="1200"/>
              </a:spcBef>
              <a:spcAft>
                <a:spcPts val="0"/>
              </a:spcAft>
              <a:buClr>
                <a:srgbClr val="000000"/>
              </a:buClr>
              <a:buSzPts val="1800"/>
              <a:buChar char="-"/>
            </a:pPr>
            <a:r>
              <a:rPr lang="sv">
                <a:solidFill>
                  <a:srgbClr val="000000"/>
                </a:solidFill>
              </a:rPr>
              <a:t>Work/School</a:t>
            </a:r>
            <a:endParaRPr>
              <a:solidFill>
                <a:srgbClr val="000000"/>
              </a:solidFill>
            </a:endParaRPr>
          </a:p>
          <a:p>
            <a:pPr indent="0" lvl="0" marL="0" rtl="0" algn="l">
              <a:spcBef>
                <a:spcPts val="1200"/>
              </a:spcBef>
              <a:spcAft>
                <a:spcPts val="0"/>
              </a:spcAft>
              <a:buNone/>
            </a:pPr>
            <a:r>
              <a:t/>
            </a:r>
            <a:endParaRPr u="sng">
              <a:solidFill>
                <a:srgbClr val="000000"/>
              </a:solidFill>
            </a:endParaRPr>
          </a:p>
          <a:p>
            <a:pPr indent="-342900" lvl="0" marL="457200" rtl="0" algn="l">
              <a:spcBef>
                <a:spcPts val="1200"/>
              </a:spcBef>
              <a:spcAft>
                <a:spcPts val="0"/>
              </a:spcAft>
              <a:buClr>
                <a:srgbClr val="000000"/>
              </a:buClr>
              <a:buSzPts val="1800"/>
              <a:buChar char="-"/>
            </a:pPr>
            <a:r>
              <a:rPr lang="sv">
                <a:solidFill>
                  <a:srgbClr val="000000"/>
                </a:solidFill>
              </a:rPr>
              <a:t>Healthcare</a:t>
            </a:r>
            <a:endParaRPr>
              <a:solidFill>
                <a:srgbClr val="000000"/>
              </a:solidFill>
            </a:endParaRPr>
          </a:p>
        </p:txBody>
      </p:sp>
      <p:pic>
        <p:nvPicPr>
          <p:cNvPr id="169" name="Google Shape;169;p26"/>
          <p:cNvPicPr preferRelativeResize="0"/>
          <p:nvPr/>
        </p:nvPicPr>
        <p:blipFill>
          <a:blip r:embed="rId3">
            <a:alphaModFix/>
          </a:blip>
          <a:stretch>
            <a:fillRect/>
          </a:stretch>
        </p:blipFill>
        <p:spPr>
          <a:xfrm>
            <a:off x="3230700" y="1558350"/>
            <a:ext cx="5031050" cy="335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75" name="Google Shape;175;p27"/>
          <p:cNvPicPr preferRelativeResize="0"/>
          <p:nvPr/>
        </p:nvPicPr>
        <p:blipFill>
          <a:blip r:embed="rId3">
            <a:alphaModFix/>
          </a:blip>
          <a:stretch>
            <a:fillRect/>
          </a:stretch>
        </p:blipFill>
        <p:spPr>
          <a:xfrm>
            <a:off x="3975951" y="1471525"/>
            <a:ext cx="5507949" cy="3671975"/>
          </a:xfrm>
          <a:prstGeom prst="rect">
            <a:avLst/>
          </a:prstGeom>
          <a:noFill/>
          <a:ln>
            <a:noFill/>
          </a:ln>
        </p:spPr>
      </p:pic>
      <p:pic>
        <p:nvPicPr>
          <p:cNvPr id="176" name="Google Shape;176;p27"/>
          <p:cNvPicPr preferRelativeResize="0"/>
          <p:nvPr/>
        </p:nvPicPr>
        <p:blipFill rotWithShape="1">
          <a:blip r:embed="rId4">
            <a:alphaModFix/>
          </a:blip>
          <a:srcRect b="0" l="24820" r="16860" t="0"/>
          <a:stretch/>
        </p:blipFill>
        <p:spPr>
          <a:xfrm>
            <a:off x="-487400" y="1471524"/>
            <a:ext cx="5151226" cy="3671975"/>
          </a:xfrm>
          <a:prstGeom prst="rect">
            <a:avLst/>
          </a:prstGeom>
          <a:noFill/>
          <a:ln>
            <a:noFill/>
          </a:ln>
        </p:spPr>
      </p:pic>
      <p:sp>
        <p:nvSpPr>
          <p:cNvPr id="177" name="Google Shape;177;p27"/>
          <p:cNvSpPr txBox="1"/>
          <p:nvPr>
            <p:ph type="title"/>
          </p:nvPr>
        </p:nvSpPr>
        <p:spPr>
          <a:xfrm>
            <a:off x="311700" y="445025"/>
            <a:ext cx="6372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sv"/>
              <a:t>Freetime - What has been taken from us?</a:t>
            </a:r>
            <a:endParaRPr sz="1577"/>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Freetime - How we adapted</a:t>
            </a:r>
            <a:endParaRPr/>
          </a:p>
        </p:txBody>
      </p:sp>
      <p:sp>
        <p:nvSpPr>
          <p:cNvPr id="183" name="Google Shape;18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8"/>
          <p:cNvPicPr preferRelativeResize="0"/>
          <p:nvPr/>
        </p:nvPicPr>
        <p:blipFill>
          <a:blip r:embed="rId3">
            <a:alphaModFix/>
          </a:blip>
          <a:stretch>
            <a:fillRect/>
          </a:stretch>
        </p:blipFill>
        <p:spPr>
          <a:xfrm>
            <a:off x="4497350" y="2802650"/>
            <a:ext cx="4457700" cy="2276475"/>
          </a:xfrm>
          <a:prstGeom prst="rect">
            <a:avLst/>
          </a:prstGeom>
          <a:noFill/>
          <a:ln>
            <a:noFill/>
          </a:ln>
        </p:spPr>
      </p:pic>
      <p:pic>
        <p:nvPicPr>
          <p:cNvPr id="185" name="Google Shape;185;p28"/>
          <p:cNvPicPr preferRelativeResize="0"/>
          <p:nvPr/>
        </p:nvPicPr>
        <p:blipFill>
          <a:blip r:embed="rId4">
            <a:alphaModFix/>
          </a:blip>
          <a:stretch>
            <a:fillRect/>
          </a:stretch>
        </p:blipFill>
        <p:spPr>
          <a:xfrm>
            <a:off x="4506100" y="526175"/>
            <a:ext cx="4457700" cy="2276475"/>
          </a:xfrm>
          <a:prstGeom prst="rect">
            <a:avLst/>
          </a:prstGeom>
          <a:noFill/>
          <a:ln>
            <a:noFill/>
          </a:ln>
        </p:spPr>
      </p:pic>
      <p:pic>
        <p:nvPicPr>
          <p:cNvPr id="186" name="Google Shape;186;p28"/>
          <p:cNvPicPr preferRelativeResize="0"/>
          <p:nvPr/>
        </p:nvPicPr>
        <p:blipFill>
          <a:blip r:embed="rId5">
            <a:alphaModFix/>
          </a:blip>
          <a:stretch>
            <a:fillRect/>
          </a:stretch>
        </p:blipFill>
        <p:spPr>
          <a:xfrm>
            <a:off x="110925" y="1578021"/>
            <a:ext cx="4395175" cy="31873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9"/>
          <p:cNvPicPr preferRelativeResize="0"/>
          <p:nvPr/>
        </p:nvPicPr>
        <p:blipFill>
          <a:blip r:embed="rId3">
            <a:alphaModFix/>
          </a:blip>
          <a:stretch>
            <a:fillRect/>
          </a:stretch>
        </p:blipFill>
        <p:spPr>
          <a:xfrm>
            <a:off x="-878075" y="-51100"/>
            <a:ext cx="5751101" cy="3485141"/>
          </a:xfrm>
          <a:prstGeom prst="rect">
            <a:avLst/>
          </a:prstGeom>
          <a:noFill/>
          <a:ln>
            <a:noFill/>
          </a:ln>
        </p:spPr>
      </p:pic>
      <p:sp>
        <p:nvSpPr>
          <p:cNvPr id="192" name="Google Shape;19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 name="Google Shape;19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pic>
        <p:nvPicPr>
          <p:cNvPr id="194" name="Google Shape;194;p29"/>
          <p:cNvPicPr preferRelativeResize="0"/>
          <p:nvPr/>
        </p:nvPicPr>
        <p:blipFill>
          <a:blip r:embed="rId4">
            <a:alphaModFix/>
          </a:blip>
          <a:stretch>
            <a:fillRect/>
          </a:stretch>
        </p:blipFill>
        <p:spPr>
          <a:xfrm>
            <a:off x="4437125" y="-12"/>
            <a:ext cx="5142774" cy="3566893"/>
          </a:xfrm>
          <a:prstGeom prst="rect">
            <a:avLst/>
          </a:prstGeom>
          <a:noFill/>
          <a:ln>
            <a:noFill/>
          </a:ln>
        </p:spPr>
      </p:pic>
      <p:pic>
        <p:nvPicPr>
          <p:cNvPr id="195" name="Google Shape;195;p29"/>
          <p:cNvPicPr preferRelativeResize="0"/>
          <p:nvPr/>
        </p:nvPicPr>
        <p:blipFill>
          <a:blip r:embed="rId5">
            <a:alphaModFix/>
          </a:blip>
          <a:stretch>
            <a:fillRect/>
          </a:stretch>
        </p:blipFill>
        <p:spPr>
          <a:xfrm flipH="1">
            <a:off x="0" y="2790280"/>
            <a:ext cx="5503800" cy="2859120"/>
          </a:xfrm>
          <a:prstGeom prst="rect">
            <a:avLst/>
          </a:prstGeom>
          <a:noFill/>
          <a:ln>
            <a:noFill/>
          </a:ln>
        </p:spPr>
      </p:pic>
      <p:pic>
        <p:nvPicPr>
          <p:cNvPr id="196" name="Google Shape;196;p29"/>
          <p:cNvPicPr preferRelativeResize="0"/>
          <p:nvPr/>
        </p:nvPicPr>
        <p:blipFill>
          <a:blip r:embed="rId6">
            <a:alphaModFix/>
          </a:blip>
          <a:stretch>
            <a:fillRect/>
          </a:stretch>
        </p:blipFill>
        <p:spPr>
          <a:xfrm>
            <a:off x="4437125" y="2790275"/>
            <a:ext cx="4774676" cy="3183125"/>
          </a:xfrm>
          <a:prstGeom prst="rect">
            <a:avLst/>
          </a:prstGeom>
          <a:noFill/>
          <a:ln>
            <a:noFill/>
          </a:ln>
        </p:spPr>
      </p:pic>
      <p:sp>
        <p:nvSpPr>
          <p:cNvPr id="197" name="Google Shape;197;p29"/>
          <p:cNvSpPr/>
          <p:nvPr/>
        </p:nvSpPr>
        <p:spPr>
          <a:xfrm>
            <a:off x="0" y="11850"/>
            <a:ext cx="2948400" cy="561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nvSpPr>
        <p:spPr>
          <a:xfrm>
            <a:off x="0" y="-51100"/>
            <a:ext cx="386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600"/>
              <a:t>Work and School</a:t>
            </a:r>
            <a:endParaRPr b="1" sz="2600"/>
          </a:p>
        </p:txBody>
      </p:sp>
      <p:pic>
        <p:nvPicPr>
          <p:cNvPr id="199" name="Google Shape;199;p29"/>
          <p:cNvPicPr preferRelativeResize="0"/>
          <p:nvPr/>
        </p:nvPicPr>
        <p:blipFill>
          <a:blip r:embed="rId7">
            <a:alphaModFix/>
          </a:blip>
          <a:stretch>
            <a:fillRect/>
          </a:stretch>
        </p:blipFill>
        <p:spPr>
          <a:xfrm>
            <a:off x="5543625" y="990900"/>
            <a:ext cx="952250" cy="459824"/>
          </a:xfrm>
          <a:prstGeom prst="rect">
            <a:avLst/>
          </a:prstGeom>
          <a:noFill/>
          <a:ln>
            <a:noFill/>
          </a:ln>
        </p:spPr>
      </p:pic>
      <p:pic>
        <p:nvPicPr>
          <p:cNvPr id="200" name="Google Shape;200;p29"/>
          <p:cNvPicPr preferRelativeResize="0"/>
          <p:nvPr/>
        </p:nvPicPr>
        <p:blipFill>
          <a:blip r:embed="rId8">
            <a:alphaModFix/>
          </a:blip>
          <a:stretch>
            <a:fillRect/>
          </a:stretch>
        </p:blipFill>
        <p:spPr>
          <a:xfrm rot="5400000">
            <a:off x="7750187" y="1871262"/>
            <a:ext cx="453200" cy="958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Retirement homes </a:t>
            </a:r>
            <a:endParaRPr/>
          </a:p>
        </p:txBody>
      </p:sp>
      <p:sp>
        <p:nvSpPr>
          <p:cNvPr id="206" name="Google Shape;206;p30"/>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sv">
                <a:solidFill>
                  <a:srgbClr val="000000"/>
                </a:solidFill>
              </a:rPr>
              <a:t>Isolation </a:t>
            </a:r>
            <a:r>
              <a:rPr lang="sv">
                <a:solidFill>
                  <a:srgbClr val="202124"/>
                </a:solidFill>
                <a:highlight>
                  <a:srgbClr val="FFFFFF"/>
                </a:highlight>
              </a:rPr>
              <a:t>≈ Lockdown </a:t>
            </a:r>
            <a:endParaRPr>
              <a:solidFill>
                <a:srgbClr val="202124"/>
              </a:solidFill>
              <a:highlight>
                <a:srgbClr val="FFFFFF"/>
              </a:highlight>
            </a:endParaRPr>
          </a:p>
          <a:p>
            <a:pPr indent="0" lvl="0" marL="0" rtl="0" algn="l">
              <a:spcBef>
                <a:spcPts val="1200"/>
              </a:spcBef>
              <a:spcAft>
                <a:spcPts val="0"/>
              </a:spcAft>
              <a:buClr>
                <a:schemeClr val="dk1"/>
              </a:buClr>
              <a:buSzPts val="1100"/>
              <a:buFont typeface="Arial"/>
              <a:buNone/>
            </a:pPr>
            <a:r>
              <a:t/>
            </a:r>
            <a:endParaRPr sz="1200">
              <a:solidFill>
                <a:srgbClr val="2D3B45"/>
              </a:solidFill>
              <a:highlight>
                <a:srgbClr val="FFFFFF"/>
              </a:highlight>
            </a:endParaRPr>
          </a:p>
          <a:p>
            <a:pPr indent="0" lvl="0" marL="0" rtl="0" algn="l">
              <a:spcBef>
                <a:spcPts val="0"/>
              </a:spcBef>
              <a:spcAft>
                <a:spcPts val="1200"/>
              </a:spcAft>
              <a:buNone/>
            </a:pPr>
            <a:r>
              <a:t/>
            </a:r>
            <a:endParaRPr>
              <a:solidFill>
                <a:srgbClr val="202124"/>
              </a:solidFill>
              <a:highlight>
                <a:srgbClr val="FFFFFF"/>
              </a:highlight>
            </a:endParaRPr>
          </a:p>
        </p:txBody>
      </p:sp>
      <p:pic>
        <p:nvPicPr>
          <p:cNvPr id="207" name="Google Shape;207;p30"/>
          <p:cNvPicPr preferRelativeResize="0"/>
          <p:nvPr/>
        </p:nvPicPr>
        <p:blipFill>
          <a:blip r:embed="rId3">
            <a:alphaModFix/>
          </a:blip>
          <a:stretch>
            <a:fillRect/>
          </a:stretch>
        </p:blipFill>
        <p:spPr>
          <a:xfrm>
            <a:off x="1133962" y="1554250"/>
            <a:ext cx="6876075" cy="3165700"/>
          </a:xfrm>
          <a:prstGeom prst="rect">
            <a:avLst/>
          </a:prstGeom>
          <a:noFill/>
          <a:ln>
            <a:noFill/>
          </a:ln>
        </p:spPr>
      </p:pic>
      <p:sp>
        <p:nvSpPr>
          <p:cNvPr id="208" name="Google Shape;208;p30"/>
          <p:cNvSpPr txBox="1"/>
          <p:nvPr/>
        </p:nvSpPr>
        <p:spPr>
          <a:xfrm>
            <a:off x="1575600" y="1483925"/>
            <a:ext cx="73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Lockdown after 40 days </a:t>
            </a:r>
            <a:endParaRPr/>
          </a:p>
        </p:txBody>
      </p:sp>
      <p:sp>
        <p:nvSpPr>
          <p:cNvPr id="209" name="Google Shape;209;p30"/>
          <p:cNvSpPr txBox="1"/>
          <p:nvPr/>
        </p:nvSpPr>
        <p:spPr>
          <a:xfrm>
            <a:off x="3967100" y="3443425"/>
            <a:ext cx="389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The curves for “Infected”, “Exposed” and “Dead” flattens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Pressure on healthcare systems  </a:t>
            </a:r>
            <a:endParaRPr/>
          </a:p>
        </p:txBody>
      </p:sp>
      <p:sp>
        <p:nvSpPr>
          <p:cNvPr id="215" name="Google Shape;21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sv"/>
              <a:t>   </a:t>
            </a:r>
            <a:endParaRPr/>
          </a:p>
        </p:txBody>
      </p:sp>
      <p:pic>
        <p:nvPicPr>
          <p:cNvPr id="216" name="Google Shape;216;p31"/>
          <p:cNvPicPr preferRelativeResize="0"/>
          <p:nvPr/>
        </p:nvPicPr>
        <p:blipFill>
          <a:blip r:embed="rId3">
            <a:alphaModFix/>
          </a:blip>
          <a:stretch>
            <a:fillRect/>
          </a:stretch>
        </p:blipFill>
        <p:spPr>
          <a:xfrm>
            <a:off x="1123400" y="1499174"/>
            <a:ext cx="6897201" cy="2972350"/>
          </a:xfrm>
          <a:prstGeom prst="rect">
            <a:avLst/>
          </a:prstGeom>
          <a:noFill/>
          <a:ln>
            <a:noFill/>
          </a:ln>
        </p:spPr>
      </p:pic>
      <p:sp>
        <p:nvSpPr>
          <p:cNvPr id="217" name="Google Shape;217;p31"/>
          <p:cNvSpPr txBox="1"/>
          <p:nvPr/>
        </p:nvSpPr>
        <p:spPr>
          <a:xfrm>
            <a:off x="789000" y="1098975"/>
            <a:ext cx="73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8" name="Google Shape;218;p31"/>
          <p:cNvSpPr txBox="1"/>
          <p:nvPr/>
        </p:nvSpPr>
        <p:spPr>
          <a:xfrm>
            <a:off x="2827650" y="4568875"/>
            <a:ext cx="3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Exaggerated representation but important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7" name="Google Shape;6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8" name="Google Shape;68;p14"/>
          <p:cNvPicPr preferRelativeResize="0"/>
          <p:nvPr/>
        </p:nvPicPr>
        <p:blipFill rotWithShape="1">
          <a:blip r:embed="rId3">
            <a:alphaModFix/>
          </a:blip>
          <a:srcRect b="9946" l="36397" r="11863" t="36548"/>
          <a:stretch/>
        </p:blipFill>
        <p:spPr>
          <a:xfrm>
            <a:off x="0" y="0"/>
            <a:ext cx="9144000" cy="531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0" y="1"/>
            <a:ext cx="9151012" cy="5143500"/>
          </a:xfrm>
          <a:prstGeom prst="rect">
            <a:avLst/>
          </a:prstGeom>
          <a:noFill/>
          <a:ln>
            <a:noFill/>
          </a:ln>
        </p:spPr>
      </p:pic>
      <p:sp>
        <p:nvSpPr>
          <p:cNvPr id="224" name="Google Shape;224;p32"/>
          <p:cNvSpPr txBox="1"/>
          <p:nvPr>
            <p:ph idx="1" type="body"/>
          </p:nvPr>
        </p:nvSpPr>
        <p:spPr>
          <a:xfrm>
            <a:off x="3804875" y="295075"/>
            <a:ext cx="4556700" cy="68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sv">
                <a:solidFill>
                  <a:srgbClr val="FFFFFF"/>
                </a:solidFill>
              </a:rPr>
              <a:t>Our most important observations are...</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4" name="Google Shape;74;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5" name="Google Shape;75;p15"/>
          <p:cNvPicPr preferRelativeResize="0"/>
          <p:nvPr/>
        </p:nvPicPr>
        <p:blipFill rotWithShape="1">
          <a:blip r:embed="rId3">
            <a:alphaModFix/>
          </a:blip>
          <a:srcRect b="10088" l="28861" r="21904" t="40674"/>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4572000" y="342824"/>
            <a:ext cx="4052575" cy="2228925"/>
          </a:xfrm>
          <a:prstGeom prst="rect">
            <a:avLst/>
          </a:prstGeom>
          <a:noFill/>
          <a:ln>
            <a:noFill/>
          </a:ln>
        </p:spPr>
      </p:pic>
      <p:pic>
        <p:nvPicPr>
          <p:cNvPr id="81" name="Google Shape;81;p16"/>
          <p:cNvPicPr preferRelativeResize="0"/>
          <p:nvPr/>
        </p:nvPicPr>
        <p:blipFill rotWithShape="1">
          <a:blip r:embed="rId4">
            <a:alphaModFix/>
          </a:blip>
          <a:srcRect b="25845" l="13327" r="11206" t="24869"/>
          <a:stretch/>
        </p:blipFill>
        <p:spPr>
          <a:xfrm>
            <a:off x="6715125" y="2047729"/>
            <a:ext cx="2042600" cy="1333940"/>
          </a:xfrm>
          <a:prstGeom prst="rect">
            <a:avLst/>
          </a:prstGeom>
          <a:noFill/>
          <a:ln>
            <a:noFill/>
          </a:ln>
        </p:spPr>
      </p:pic>
      <p:pic>
        <p:nvPicPr>
          <p:cNvPr id="82" name="Google Shape;82;p16"/>
          <p:cNvPicPr preferRelativeResize="0"/>
          <p:nvPr/>
        </p:nvPicPr>
        <p:blipFill>
          <a:blip r:embed="rId5">
            <a:alphaModFix/>
          </a:blip>
          <a:stretch>
            <a:fillRect/>
          </a:stretch>
        </p:blipFill>
        <p:spPr>
          <a:xfrm>
            <a:off x="578496" y="2571750"/>
            <a:ext cx="3349479" cy="2228925"/>
          </a:xfrm>
          <a:prstGeom prst="rect">
            <a:avLst/>
          </a:prstGeom>
          <a:noFill/>
          <a:ln>
            <a:noFill/>
          </a:ln>
        </p:spPr>
      </p:pic>
      <p:pic>
        <p:nvPicPr>
          <p:cNvPr id="83" name="Google Shape;83;p16"/>
          <p:cNvPicPr preferRelativeResize="0"/>
          <p:nvPr/>
        </p:nvPicPr>
        <p:blipFill rotWithShape="1">
          <a:blip r:embed="rId6">
            <a:alphaModFix/>
          </a:blip>
          <a:srcRect b="0" l="0" r="2219" t="0"/>
          <a:stretch/>
        </p:blipFill>
        <p:spPr>
          <a:xfrm>
            <a:off x="388000" y="342825"/>
            <a:ext cx="4184000" cy="1704899"/>
          </a:xfrm>
          <a:prstGeom prst="rect">
            <a:avLst/>
          </a:prstGeom>
          <a:noFill/>
          <a:ln>
            <a:noFill/>
          </a:ln>
        </p:spPr>
      </p:pic>
      <p:pic>
        <p:nvPicPr>
          <p:cNvPr id="84" name="Google Shape;84;p16"/>
          <p:cNvPicPr preferRelativeResize="0"/>
          <p:nvPr/>
        </p:nvPicPr>
        <p:blipFill rotWithShape="1">
          <a:blip r:embed="rId7">
            <a:alphaModFix/>
          </a:blip>
          <a:srcRect b="7449" l="8380" r="-8380" t="-7450"/>
          <a:stretch/>
        </p:blipFill>
        <p:spPr>
          <a:xfrm>
            <a:off x="2726225" y="2142750"/>
            <a:ext cx="1704900" cy="1704900"/>
          </a:xfrm>
          <a:prstGeom prst="rect">
            <a:avLst/>
          </a:prstGeom>
          <a:noFill/>
          <a:ln>
            <a:noFill/>
          </a:ln>
        </p:spPr>
      </p:pic>
      <p:sp>
        <p:nvSpPr>
          <p:cNvPr id="85" name="Google Shape;85;p16"/>
          <p:cNvSpPr txBox="1"/>
          <p:nvPr/>
        </p:nvSpPr>
        <p:spPr>
          <a:xfrm>
            <a:off x="4348151" y="3517575"/>
            <a:ext cx="40527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sv" sz="1700"/>
              <a:t>Interventions - Individual</a:t>
            </a:r>
            <a:endParaRPr b="1" sz="1700"/>
          </a:p>
          <a:p>
            <a:pPr indent="0" lvl="0" marL="0" rtl="0" algn="l">
              <a:spcBef>
                <a:spcPts val="0"/>
              </a:spcBef>
              <a:spcAft>
                <a:spcPts val="0"/>
              </a:spcAft>
              <a:buNone/>
            </a:pPr>
            <a:r>
              <a:t/>
            </a:r>
            <a:endParaRPr b="1" sz="1700"/>
          </a:p>
          <a:p>
            <a:pPr indent="0" lvl="0" marL="0" rtl="0" algn="ctr">
              <a:spcBef>
                <a:spcPts val="0"/>
              </a:spcBef>
              <a:spcAft>
                <a:spcPts val="0"/>
              </a:spcAft>
              <a:buNone/>
            </a:pPr>
            <a:r>
              <a:rPr b="1" lang="sv" sz="1700"/>
              <a:t>Restrictions - </a:t>
            </a:r>
            <a:r>
              <a:rPr b="1" lang="sv" sz="1700"/>
              <a:t>Responsibility</a:t>
            </a:r>
            <a:endParaRPr b="1" sz="1700"/>
          </a:p>
          <a:p>
            <a:pPr indent="0" lvl="0" marL="0" rtl="0" algn="l">
              <a:spcBef>
                <a:spcPts val="0"/>
              </a:spcBef>
              <a:spcAft>
                <a:spcPts val="0"/>
              </a:spcAft>
              <a:buNone/>
            </a:pPr>
            <a:r>
              <a:t/>
            </a:r>
            <a:endParaRPr b="1" sz="1700" u="sng">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1" name="Google Shape;91;p17"/>
          <p:cNvSpPr txBox="1"/>
          <p:nvPr>
            <p:ph type="title"/>
          </p:nvPr>
        </p:nvSpPr>
        <p:spPr>
          <a:xfrm>
            <a:off x="1512075" y="2155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sv"/>
              <a:t>Interventions - Societal</a:t>
            </a:r>
            <a:endParaRPr b="1"/>
          </a:p>
        </p:txBody>
      </p:sp>
      <p:pic>
        <p:nvPicPr>
          <p:cNvPr id="92" name="Google Shape;92;p17"/>
          <p:cNvPicPr preferRelativeResize="0"/>
          <p:nvPr/>
        </p:nvPicPr>
        <p:blipFill>
          <a:blip r:embed="rId3">
            <a:alphaModFix/>
          </a:blip>
          <a:stretch>
            <a:fillRect/>
          </a:stretch>
        </p:blipFill>
        <p:spPr>
          <a:xfrm>
            <a:off x="311700" y="2861600"/>
            <a:ext cx="3523423" cy="2348949"/>
          </a:xfrm>
          <a:prstGeom prst="rect">
            <a:avLst/>
          </a:prstGeom>
          <a:noFill/>
          <a:ln>
            <a:noFill/>
          </a:ln>
        </p:spPr>
      </p:pic>
      <p:pic>
        <p:nvPicPr>
          <p:cNvPr id="93" name="Google Shape;93;p17"/>
          <p:cNvPicPr preferRelativeResize="0"/>
          <p:nvPr/>
        </p:nvPicPr>
        <p:blipFill>
          <a:blip r:embed="rId4">
            <a:alphaModFix/>
          </a:blip>
          <a:stretch>
            <a:fillRect/>
          </a:stretch>
        </p:blipFill>
        <p:spPr>
          <a:xfrm>
            <a:off x="0" y="0"/>
            <a:ext cx="7460575" cy="2921575"/>
          </a:xfrm>
          <a:prstGeom prst="rect">
            <a:avLst/>
          </a:prstGeom>
          <a:noFill/>
          <a:ln>
            <a:noFill/>
          </a:ln>
        </p:spPr>
      </p:pic>
      <p:pic>
        <p:nvPicPr>
          <p:cNvPr id="94" name="Google Shape;94;p17"/>
          <p:cNvPicPr preferRelativeResize="0"/>
          <p:nvPr/>
        </p:nvPicPr>
        <p:blipFill rotWithShape="1">
          <a:blip r:embed="rId5">
            <a:alphaModFix/>
          </a:blip>
          <a:srcRect b="0" l="-24100" r="24099" t="0"/>
          <a:stretch/>
        </p:blipFill>
        <p:spPr>
          <a:xfrm>
            <a:off x="2965611" y="0"/>
            <a:ext cx="6178377" cy="5143499"/>
          </a:xfrm>
          <a:prstGeom prst="rect">
            <a:avLst/>
          </a:prstGeom>
          <a:noFill/>
          <a:ln>
            <a:noFill/>
          </a:ln>
        </p:spPr>
      </p:pic>
      <p:sp>
        <p:nvSpPr>
          <p:cNvPr id="95" name="Google Shape;95;p17"/>
          <p:cNvSpPr txBox="1"/>
          <p:nvPr/>
        </p:nvSpPr>
        <p:spPr>
          <a:xfrm>
            <a:off x="2464675" y="3015450"/>
            <a:ext cx="4995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600"/>
              <a:t>Interventions - Societal</a:t>
            </a:r>
            <a:endParaRPr b="1"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4947325" y="2381375"/>
            <a:ext cx="4207425" cy="2804975"/>
          </a:xfrm>
          <a:prstGeom prst="rect">
            <a:avLst/>
          </a:prstGeom>
          <a:noFill/>
          <a:ln>
            <a:noFill/>
          </a:ln>
        </p:spPr>
      </p:pic>
      <p:pic>
        <p:nvPicPr>
          <p:cNvPr id="103" name="Google Shape;103;p18"/>
          <p:cNvPicPr preferRelativeResize="0"/>
          <p:nvPr/>
        </p:nvPicPr>
        <p:blipFill>
          <a:blip r:embed="rId4">
            <a:alphaModFix/>
          </a:blip>
          <a:stretch>
            <a:fillRect/>
          </a:stretch>
        </p:blipFill>
        <p:spPr>
          <a:xfrm>
            <a:off x="-269875" y="-42862"/>
            <a:ext cx="5229222" cy="5229222"/>
          </a:xfrm>
          <a:prstGeom prst="rect">
            <a:avLst/>
          </a:prstGeom>
          <a:noFill/>
          <a:ln>
            <a:noFill/>
          </a:ln>
        </p:spPr>
      </p:pic>
      <p:pic>
        <p:nvPicPr>
          <p:cNvPr id="104" name="Google Shape;104;p18"/>
          <p:cNvPicPr preferRelativeResize="0"/>
          <p:nvPr/>
        </p:nvPicPr>
        <p:blipFill>
          <a:blip r:embed="rId5">
            <a:alphaModFix/>
          </a:blip>
          <a:stretch>
            <a:fillRect/>
          </a:stretch>
        </p:blipFill>
        <p:spPr>
          <a:xfrm>
            <a:off x="4947325" y="-42850"/>
            <a:ext cx="4207425" cy="2629631"/>
          </a:xfrm>
          <a:prstGeom prst="rect">
            <a:avLst/>
          </a:prstGeom>
          <a:noFill/>
          <a:ln>
            <a:noFill/>
          </a:ln>
        </p:spPr>
      </p:pic>
      <p:sp>
        <p:nvSpPr>
          <p:cNvPr id="105" name="Google Shape;105;p18"/>
          <p:cNvSpPr txBox="1"/>
          <p:nvPr/>
        </p:nvSpPr>
        <p:spPr>
          <a:xfrm>
            <a:off x="307575" y="445025"/>
            <a:ext cx="420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1800"/>
              <a:t>Interventions - Financial Support</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Sammanfattning, spridning samt åtgärder</a:t>
            </a:r>
            <a:endParaRPr/>
          </a:p>
        </p:txBody>
      </p:sp>
      <p:sp>
        <p:nvSpPr>
          <p:cNvPr id="111" name="Google Shape;11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9"/>
          <p:cNvPicPr preferRelativeResize="0"/>
          <p:nvPr/>
        </p:nvPicPr>
        <p:blipFill>
          <a:blip r:embed="rId3">
            <a:alphaModFix/>
          </a:blip>
          <a:stretch>
            <a:fillRect/>
          </a:stretch>
        </p:blipFill>
        <p:spPr>
          <a:xfrm>
            <a:off x="0" y="3137963"/>
            <a:ext cx="3832251" cy="2005538"/>
          </a:xfrm>
          <a:prstGeom prst="rect">
            <a:avLst/>
          </a:prstGeom>
          <a:noFill/>
          <a:ln>
            <a:noFill/>
          </a:ln>
        </p:spPr>
      </p:pic>
      <p:pic>
        <p:nvPicPr>
          <p:cNvPr id="113" name="Google Shape;113;p19"/>
          <p:cNvPicPr preferRelativeResize="0"/>
          <p:nvPr/>
        </p:nvPicPr>
        <p:blipFill>
          <a:blip r:embed="rId4">
            <a:alphaModFix/>
          </a:blip>
          <a:stretch>
            <a:fillRect/>
          </a:stretch>
        </p:blipFill>
        <p:spPr>
          <a:xfrm>
            <a:off x="5799950" y="-240000"/>
            <a:ext cx="3416401" cy="3416401"/>
          </a:xfrm>
          <a:prstGeom prst="rect">
            <a:avLst/>
          </a:prstGeom>
          <a:noFill/>
          <a:ln>
            <a:noFill/>
          </a:ln>
        </p:spPr>
      </p:pic>
      <p:pic>
        <p:nvPicPr>
          <p:cNvPr id="114" name="Google Shape;114;p19"/>
          <p:cNvPicPr preferRelativeResize="0"/>
          <p:nvPr/>
        </p:nvPicPr>
        <p:blipFill>
          <a:blip r:embed="rId5">
            <a:alphaModFix/>
          </a:blip>
          <a:stretch>
            <a:fillRect/>
          </a:stretch>
        </p:blipFill>
        <p:spPr>
          <a:xfrm>
            <a:off x="-167650" y="-181163"/>
            <a:ext cx="5967600" cy="3357563"/>
          </a:xfrm>
          <a:prstGeom prst="rect">
            <a:avLst/>
          </a:prstGeom>
          <a:noFill/>
          <a:ln>
            <a:noFill/>
          </a:ln>
        </p:spPr>
      </p:pic>
      <p:sp>
        <p:nvSpPr>
          <p:cNvPr id="115" name="Google Shape;115;p19"/>
          <p:cNvSpPr txBox="1"/>
          <p:nvPr/>
        </p:nvSpPr>
        <p:spPr>
          <a:xfrm>
            <a:off x="4510925" y="3636875"/>
            <a:ext cx="3862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v" sz="2100"/>
              <a:t>Summary</a:t>
            </a:r>
            <a:r>
              <a:rPr b="1" lang="sv" sz="1200"/>
              <a:t> </a:t>
            </a:r>
            <a:r>
              <a:rPr b="1" lang="sv"/>
              <a:t> </a:t>
            </a:r>
            <a:endParaRPr b="1"/>
          </a:p>
          <a:p>
            <a:pPr indent="0" lvl="0" marL="0" rtl="0" algn="l">
              <a:spcBef>
                <a:spcPts val="0"/>
              </a:spcBef>
              <a:spcAft>
                <a:spcPts val="0"/>
              </a:spcAft>
              <a:buNone/>
            </a:pPr>
            <a:r>
              <a:rPr b="1" lang="sv"/>
              <a:t>Individual/Societal measures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sv" sz="2820"/>
              <a:t>Modeling</a:t>
            </a:r>
            <a:br>
              <a:rPr lang="sv" sz="2820"/>
            </a:br>
            <a:r>
              <a:rPr lang="sv" sz="2520"/>
              <a:t>Our first model</a:t>
            </a:r>
            <a:endParaRPr sz="2520"/>
          </a:p>
        </p:txBody>
      </p:sp>
      <p:pic>
        <p:nvPicPr>
          <p:cNvPr id="121" name="Google Shape;121;p20"/>
          <p:cNvPicPr preferRelativeResize="0"/>
          <p:nvPr/>
        </p:nvPicPr>
        <p:blipFill>
          <a:blip r:embed="rId3">
            <a:alphaModFix/>
          </a:blip>
          <a:stretch>
            <a:fillRect/>
          </a:stretch>
        </p:blipFill>
        <p:spPr>
          <a:xfrm>
            <a:off x="3752850" y="279400"/>
            <a:ext cx="5183001" cy="2367875"/>
          </a:xfrm>
          <a:prstGeom prst="rect">
            <a:avLst/>
          </a:prstGeom>
          <a:noFill/>
          <a:ln>
            <a:noFill/>
          </a:ln>
        </p:spPr>
      </p:pic>
      <p:pic>
        <p:nvPicPr>
          <p:cNvPr id="122" name="Google Shape;122;p20"/>
          <p:cNvPicPr preferRelativeResize="0"/>
          <p:nvPr/>
        </p:nvPicPr>
        <p:blipFill>
          <a:blip r:embed="rId4">
            <a:alphaModFix/>
          </a:blip>
          <a:stretch>
            <a:fillRect/>
          </a:stretch>
        </p:blipFill>
        <p:spPr>
          <a:xfrm>
            <a:off x="3752850" y="2815668"/>
            <a:ext cx="5079451" cy="2188983"/>
          </a:xfrm>
          <a:prstGeom prst="rect">
            <a:avLst/>
          </a:prstGeom>
          <a:noFill/>
          <a:ln>
            <a:noFill/>
          </a:ln>
        </p:spPr>
      </p:pic>
      <p:pic>
        <p:nvPicPr>
          <p:cNvPr id="123" name="Google Shape;123;p20"/>
          <p:cNvPicPr preferRelativeResize="0"/>
          <p:nvPr/>
        </p:nvPicPr>
        <p:blipFill rotWithShape="1">
          <a:blip r:embed="rId5">
            <a:alphaModFix/>
          </a:blip>
          <a:srcRect b="0" l="7962" r="9692" t="0"/>
          <a:stretch/>
        </p:blipFill>
        <p:spPr>
          <a:xfrm>
            <a:off x="64725" y="3031012"/>
            <a:ext cx="3619550" cy="1758300"/>
          </a:xfrm>
          <a:prstGeom prst="rect">
            <a:avLst/>
          </a:prstGeom>
          <a:noFill/>
          <a:ln>
            <a:noFill/>
          </a:ln>
        </p:spPr>
      </p:pic>
      <p:sp>
        <p:nvSpPr>
          <p:cNvPr id="124" name="Google Shape;124;p20"/>
          <p:cNvSpPr txBox="1"/>
          <p:nvPr/>
        </p:nvSpPr>
        <p:spPr>
          <a:xfrm>
            <a:off x="655725" y="2571750"/>
            <a:ext cx="2826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sv" sz="1300"/>
              <a:t>M</a:t>
            </a:r>
            <a:r>
              <a:rPr i="1" lang="sv" sz="1300"/>
              <a:t>odified the function to behave like a sine curve for a given interval to simulate a second wave</a:t>
            </a:r>
            <a:endParaRPr i="1"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66325" y="2220300"/>
            <a:ext cx="815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Group 15’s Model</a:t>
            </a:r>
            <a:endParaRPr/>
          </a:p>
        </p:txBody>
      </p:sp>
      <p:pic>
        <p:nvPicPr>
          <p:cNvPr id="130" name="Google Shape;130;p21"/>
          <p:cNvPicPr preferRelativeResize="0"/>
          <p:nvPr/>
        </p:nvPicPr>
        <p:blipFill>
          <a:blip r:embed="rId3">
            <a:alphaModFix/>
          </a:blip>
          <a:stretch>
            <a:fillRect/>
          </a:stretch>
        </p:blipFill>
        <p:spPr>
          <a:xfrm>
            <a:off x="3488834" y="2571750"/>
            <a:ext cx="5629253" cy="2571750"/>
          </a:xfrm>
          <a:prstGeom prst="rect">
            <a:avLst/>
          </a:prstGeom>
          <a:noFill/>
          <a:ln>
            <a:noFill/>
          </a:ln>
        </p:spPr>
      </p:pic>
      <p:pic>
        <p:nvPicPr>
          <p:cNvPr id="131" name="Google Shape;131;p21"/>
          <p:cNvPicPr preferRelativeResize="0"/>
          <p:nvPr/>
        </p:nvPicPr>
        <p:blipFill>
          <a:blip r:embed="rId4">
            <a:alphaModFix/>
          </a:blip>
          <a:stretch>
            <a:fillRect/>
          </a:stretch>
        </p:blipFill>
        <p:spPr>
          <a:xfrm>
            <a:off x="3462913" y="0"/>
            <a:ext cx="5681075" cy="2635550"/>
          </a:xfrm>
          <a:prstGeom prst="rect">
            <a:avLst/>
          </a:prstGeom>
          <a:noFill/>
          <a:ln>
            <a:noFill/>
          </a:ln>
        </p:spPr>
      </p:pic>
      <p:sp>
        <p:nvSpPr>
          <p:cNvPr id="132" name="Google Shape;132;p21"/>
          <p:cNvSpPr txBox="1"/>
          <p:nvPr/>
        </p:nvSpPr>
        <p:spPr>
          <a:xfrm>
            <a:off x="1039513" y="3634413"/>
            <a:ext cx="188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700"/>
              <a:t>With vaccination</a:t>
            </a:r>
            <a:endParaRPr sz="1700"/>
          </a:p>
        </p:txBody>
      </p:sp>
      <p:sp>
        <p:nvSpPr>
          <p:cNvPr id="133" name="Google Shape;133;p21"/>
          <p:cNvSpPr txBox="1"/>
          <p:nvPr/>
        </p:nvSpPr>
        <p:spPr>
          <a:xfrm>
            <a:off x="917725" y="1094575"/>
            <a:ext cx="2131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1700"/>
              <a:t>Without vaccination</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